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1.xml" ContentType="application/vnd.openxmlformats-officedocument.themeOverr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3"/>
  </p:notesMasterIdLst>
  <p:sldIdLst>
    <p:sldId id="265" r:id="rId2"/>
    <p:sldId id="268" r:id="rId3"/>
    <p:sldId id="257" r:id="rId4"/>
    <p:sldId id="282" r:id="rId5"/>
    <p:sldId id="283" r:id="rId6"/>
    <p:sldId id="284" r:id="rId7"/>
    <p:sldId id="285" r:id="rId8"/>
    <p:sldId id="286" r:id="rId9"/>
    <p:sldId id="281" r:id="rId10"/>
    <p:sldId id="287" r:id="rId11"/>
    <p:sldId id="288" r:id="rId12"/>
    <p:sldId id="297" r:id="rId13"/>
    <p:sldId id="289" r:id="rId14"/>
    <p:sldId id="290" r:id="rId15"/>
    <p:sldId id="291" r:id="rId16"/>
    <p:sldId id="292" r:id="rId17"/>
    <p:sldId id="293" r:id="rId18"/>
    <p:sldId id="295" r:id="rId19"/>
    <p:sldId id="294" r:id="rId20"/>
    <p:sldId id="296" r:id="rId21"/>
    <p:sldId id="269" r:id="rId22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BABD"/>
    <a:srgbClr val="000000"/>
    <a:srgbClr val="FFCC00"/>
    <a:srgbClr val="FFCB00"/>
    <a:srgbClr val="FF9933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733"/>
  </p:normalViewPr>
  <p:slideViewPr>
    <p:cSldViewPr snapToGrid="0">
      <p:cViewPr varScale="1">
        <p:scale>
          <a:sx n="104" d="100"/>
          <a:sy n="104" d="100"/>
        </p:scale>
        <p:origin x="896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Worksheet1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lunav\Desktop\Tesi\File%20prove\Prove%20terreno%20ottimizzato\Pseudomonas\Prove%20con%20pre-coltura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lunav\Desktop\Tesi\File%20prove\Prove%20terreno%20ottimizzato\Pseudomonas\Prove%20con%20pre-coltura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lunav\Desktop\Tesi\File%20prove\Prove%20terreno%20ottimizzato\Pseudomonas\Time%20course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lunav\Desktop\Tesi\File%20prove\Prove%20terreno%20ottimizzato\Pseudomonas\Prove%20con%20pre-coltura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8688306206595684"/>
          <c:y val="2.1015457925364078E-2"/>
          <c:w val="0.78345646714550976"/>
          <c:h val="0.6783589044902884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Sheet1!$L$6</c:f>
              <c:strCache>
                <c:ptCount val="1"/>
                <c:pt idx="0">
                  <c:v>Cereale 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Sheet1!$K$7:$K$11</c:f>
              <c:strCache>
                <c:ptCount val="5"/>
                <c:pt idx="0">
                  <c:v>Acinetobacter sp.</c:v>
                </c:pt>
                <c:pt idx="1">
                  <c:v>Bacillus subtilis</c:v>
                </c:pt>
                <c:pt idx="2">
                  <c:v>Candida bombicola</c:v>
                </c:pt>
                <c:pt idx="3">
                  <c:v>Pseudomonas aeruginosa</c:v>
                </c:pt>
                <c:pt idx="4">
                  <c:v>Rhodococcus sp.</c:v>
                </c:pt>
              </c:strCache>
            </c:strRef>
          </c:cat>
          <c:val>
            <c:numRef>
              <c:f>Sheet1!$L$7:$L$11</c:f>
              <c:numCache>
                <c:formatCode>0.00E+00</c:formatCode>
                <c:ptCount val="5"/>
                <c:pt idx="0">
                  <c:v>11250000000</c:v>
                </c:pt>
                <c:pt idx="1">
                  <c:v>3700000000</c:v>
                </c:pt>
                <c:pt idx="2">
                  <c:v>1020000000</c:v>
                </c:pt>
                <c:pt idx="3">
                  <c:v>8800000000</c:v>
                </c:pt>
                <c:pt idx="4">
                  <c:v>1430000000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E52-4B53-8B0E-64A2D95845D1}"/>
            </c:ext>
          </c:extLst>
        </c:ser>
        <c:ser>
          <c:idx val="1"/>
          <c:order val="1"/>
          <c:tx>
            <c:strRef>
              <c:f>Sheet1!$M$6</c:f>
              <c:strCache>
                <c:ptCount val="1"/>
                <c:pt idx="0">
                  <c:v>Cereale 2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Sheet1!$K$7:$K$11</c:f>
              <c:strCache>
                <c:ptCount val="5"/>
                <c:pt idx="0">
                  <c:v>Acinetobacter sp.</c:v>
                </c:pt>
                <c:pt idx="1">
                  <c:v>Bacillus subtilis</c:v>
                </c:pt>
                <c:pt idx="2">
                  <c:v>Candida bombicola</c:v>
                </c:pt>
                <c:pt idx="3">
                  <c:v>Pseudomonas aeruginosa</c:v>
                </c:pt>
                <c:pt idx="4">
                  <c:v>Rhodococcus sp.</c:v>
                </c:pt>
              </c:strCache>
            </c:strRef>
          </c:cat>
          <c:val>
            <c:numRef>
              <c:f>Sheet1!$M$7:$M$11</c:f>
              <c:numCache>
                <c:formatCode>0.00E+00</c:formatCode>
                <c:ptCount val="5"/>
                <c:pt idx="0">
                  <c:v>8250000000</c:v>
                </c:pt>
                <c:pt idx="1">
                  <c:v>1305000000</c:v>
                </c:pt>
                <c:pt idx="2">
                  <c:v>2700000000</c:v>
                </c:pt>
                <c:pt idx="3">
                  <c:v>45000000000</c:v>
                </c:pt>
                <c:pt idx="4">
                  <c:v>3200000000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E52-4B53-8B0E-64A2D95845D1}"/>
            </c:ext>
          </c:extLst>
        </c:ser>
        <c:ser>
          <c:idx val="2"/>
          <c:order val="2"/>
          <c:tx>
            <c:strRef>
              <c:f>Sheet1!$N$6</c:f>
              <c:strCache>
                <c:ptCount val="1"/>
                <c:pt idx="0">
                  <c:v>Cereale 3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Sheet1!$K$7:$K$11</c:f>
              <c:strCache>
                <c:ptCount val="5"/>
                <c:pt idx="0">
                  <c:v>Acinetobacter sp.</c:v>
                </c:pt>
                <c:pt idx="1">
                  <c:v>Bacillus subtilis</c:v>
                </c:pt>
                <c:pt idx="2">
                  <c:v>Candida bombicola</c:v>
                </c:pt>
                <c:pt idx="3">
                  <c:v>Pseudomonas aeruginosa</c:v>
                </c:pt>
                <c:pt idx="4">
                  <c:v>Rhodococcus sp.</c:v>
                </c:pt>
              </c:strCache>
            </c:strRef>
          </c:cat>
          <c:val>
            <c:numRef>
              <c:f>Sheet1!$N$7:$N$11</c:f>
              <c:numCache>
                <c:formatCode>0.00E+00</c:formatCode>
                <c:ptCount val="5"/>
                <c:pt idx="0">
                  <c:v>5280000000</c:v>
                </c:pt>
                <c:pt idx="1">
                  <c:v>7600000000</c:v>
                </c:pt>
                <c:pt idx="2">
                  <c:v>380000000</c:v>
                </c:pt>
                <c:pt idx="3">
                  <c:v>22400000000</c:v>
                </c:pt>
                <c:pt idx="4">
                  <c:v>5350000000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E52-4B53-8B0E-64A2D95845D1}"/>
            </c:ext>
          </c:extLst>
        </c:ser>
        <c:ser>
          <c:idx val="3"/>
          <c:order val="3"/>
          <c:tx>
            <c:strRef>
              <c:f>Sheet1!$O$6</c:f>
              <c:strCache>
                <c:ptCount val="1"/>
                <c:pt idx="0">
                  <c:v>Terreno industriale</c:v>
                </c:pt>
              </c:strCache>
            </c:strRef>
          </c:tx>
          <c:spPr>
            <a:solidFill>
              <a:schemeClr val="accent2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Sheet1!$K$7:$K$11</c:f>
              <c:strCache>
                <c:ptCount val="5"/>
                <c:pt idx="0">
                  <c:v>Acinetobacter sp.</c:v>
                </c:pt>
                <c:pt idx="1">
                  <c:v>Bacillus subtilis</c:v>
                </c:pt>
                <c:pt idx="2">
                  <c:v>Candida bombicola</c:v>
                </c:pt>
                <c:pt idx="3">
                  <c:v>Pseudomonas aeruginosa</c:v>
                </c:pt>
                <c:pt idx="4">
                  <c:v>Rhodococcus sp.</c:v>
                </c:pt>
              </c:strCache>
            </c:strRef>
          </c:cat>
          <c:val>
            <c:numRef>
              <c:f>Sheet1!$O$7:$O$11</c:f>
              <c:numCache>
                <c:formatCode>0.00E+00</c:formatCode>
                <c:ptCount val="5"/>
                <c:pt idx="0">
                  <c:v>1000000000</c:v>
                </c:pt>
                <c:pt idx="1">
                  <c:v>1000000000</c:v>
                </c:pt>
                <c:pt idx="2">
                  <c:v>10000000</c:v>
                </c:pt>
                <c:pt idx="3">
                  <c:v>1000000000</c:v>
                </c:pt>
                <c:pt idx="4">
                  <c:v>1000000000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E52-4B53-8B0E-64A2D95845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254859536"/>
        <c:axId val="1254863280"/>
      </c:barChart>
      <c:catAx>
        <c:axId val="12548595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1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IT"/>
          </a:p>
        </c:txPr>
        <c:crossAx val="1254863280"/>
        <c:crosses val="autoZero"/>
        <c:auto val="1"/>
        <c:lblAlgn val="ctr"/>
        <c:lblOffset val="100"/>
        <c:noMultiLvlLbl val="0"/>
      </c:catAx>
      <c:valAx>
        <c:axId val="1254863280"/>
        <c:scaling>
          <c:logBase val="10"/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2000" b="0" i="1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it-IT" sz="2000" dirty="0"/>
                  <a:t>CFU/mL</a:t>
                </a:r>
              </a:p>
            </c:rich>
          </c:tx>
          <c:layout>
            <c:manualLayout>
              <c:xMode val="edge"/>
              <c:yMode val="edge"/>
              <c:x val="7.7130271917681759E-3"/>
              <c:y val="0.39134406285674028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2000" b="0" i="1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IT"/>
            </a:p>
          </c:txPr>
        </c:title>
        <c:numFmt formatCode="0.00E+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1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IT"/>
          </a:p>
        </c:txPr>
        <c:crossAx val="12548595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100534413964734"/>
          <c:y val="0.78188870700436186"/>
          <c:w val="0.80783068645613709"/>
          <c:h val="9.562450306205783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1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IT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b="0" i="1" baseline="0"/>
      </a:pPr>
      <a:endParaRPr lang="en-IT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Titoli!$D$53</c:f>
              <c:strCache>
                <c:ptCount val="1"/>
                <c:pt idx="0">
                  <c:v>144h (HV)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2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6EB-44E3-BD83-E9655C8DCA7E}"/>
              </c:ext>
            </c:extLst>
          </c:dPt>
          <c:dLbls>
            <c:dLbl>
              <c:idx val="0"/>
              <c:layout>
                <c:manualLayout>
                  <c:x val="0"/>
                  <c:y val="-0.39985402191234054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86EB-44E3-BD83-E9655C8DCA7E}"/>
                </c:ext>
              </c:extLst>
            </c:dLbl>
            <c:dLbl>
              <c:idx val="1"/>
              <c:layout>
                <c:manualLayout>
                  <c:x val="-4.428290228876519E-17"/>
                  <c:y val="-0.29478289206676206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86EB-44E3-BD83-E9655C8DCA7E}"/>
                </c:ext>
              </c:extLst>
            </c:dLbl>
            <c:dLbl>
              <c:idx val="2"/>
              <c:layout>
                <c:manualLayout>
                  <c:x val="1.5799841140901532E-2"/>
                  <c:y val="-0.43064089595680927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IT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9.2284729098372473E-2"/>
                      <c:h val="9.0197236027013072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86EB-44E3-BD83-E9655C8DCA7E}"/>
                </c:ext>
              </c:extLst>
            </c:dLbl>
            <c:dLbl>
              <c:idx val="3"/>
              <c:layout>
                <c:manualLayout>
                  <c:x val="0"/>
                  <c:y val="-0.46114551432226136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86EB-44E3-BD83-E9655C8DCA7E}"/>
                </c:ext>
              </c:extLst>
            </c:dLbl>
            <c:dLbl>
              <c:idx val="4"/>
              <c:layout>
                <c:manualLayout>
                  <c:x val="0"/>
                  <c:y val="-0.30353881955389356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86EB-44E3-BD83-E9655C8DCA7E}"/>
                </c:ext>
              </c:extLst>
            </c:dLbl>
            <c:dLbl>
              <c:idx val="5"/>
              <c:layout>
                <c:manualLayout>
                  <c:x val="0"/>
                  <c:y val="-0.28310832208392001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86EB-44E3-BD83-E9655C8DCA7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IT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errBars>
            <c:errBarType val="both"/>
            <c:errValType val="cust"/>
            <c:noEndCap val="0"/>
            <c:plus>
              <c:numLit>
                <c:formatCode>General</c:formatCode>
                <c:ptCount val="1"/>
                <c:pt idx="0">
                  <c:v>1</c:v>
                </c:pt>
              </c:numLit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Titoli!$C$54:$C$59</c:f>
              <c:strCache>
                <c:ptCount val="6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  <c:pt idx="5">
                  <c:v>F</c:v>
                </c:pt>
              </c:strCache>
            </c:strRef>
          </c:cat>
          <c:val>
            <c:numRef>
              <c:f>Titoli!$D$54:$D$59</c:f>
              <c:numCache>
                <c:formatCode>General</c:formatCode>
                <c:ptCount val="6"/>
                <c:pt idx="0">
                  <c:v>11.83</c:v>
                </c:pt>
                <c:pt idx="1">
                  <c:v>9.3699999999999992</c:v>
                </c:pt>
                <c:pt idx="2">
                  <c:v>17.07</c:v>
                </c:pt>
                <c:pt idx="3">
                  <c:v>16.41</c:v>
                </c:pt>
                <c:pt idx="4">
                  <c:v>11.07</c:v>
                </c:pt>
                <c:pt idx="5">
                  <c:v>8.11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86EB-44E3-BD83-E9655C8DCA7E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269840176"/>
        <c:axId val="498170048"/>
      </c:barChart>
      <c:catAx>
        <c:axId val="269840176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it-IT" sz="2000"/>
                  <a:t>Terreni</a:t>
                </a:r>
                <a:r>
                  <a:rPr lang="it-IT" sz="2000" baseline="0"/>
                  <a:t> complessi saggiati</a:t>
                </a:r>
                <a:endParaRPr lang="it-IT" sz="2000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2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IT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IT"/>
          </a:p>
        </c:txPr>
        <c:crossAx val="498170048"/>
        <c:crosses val="autoZero"/>
        <c:auto val="1"/>
        <c:lblAlgn val="ctr"/>
        <c:lblOffset val="100"/>
        <c:noMultiLvlLbl val="0"/>
      </c:catAx>
      <c:valAx>
        <c:axId val="4981700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it-IT" sz="2000" dirty="0"/>
                  <a:t> Ramnolipidi (g/L)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2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IT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IT"/>
          </a:p>
        </c:txPr>
        <c:crossAx val="2698401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IT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9.7785203787264838E-2"/>
          <c:y val="4.0204678362573097E-2"/>
          <c:w val="0.86655194149016002"/>
          <c:h val="0.79750253257816461"/>
        </c:manualLayout>
      </c:layout>
      <c:scatterChart>
        <c:scatterStyle val="smoothMarker"/>
        <c:varyColors val="0"/>
        <c:ser>
          <c:idx val="0"/>
          <c:order val="0"/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errBars>
            <c:errDir val="y"/>
            <c:errBarType val="both"/>
            <c:errValType val="percentage"/>
            <c:noEndCap val="0"/>
            <c:val val="5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xVal>
            <c:numRef>
              <c:f>Foglio1!$H$19:$H$23</c:f>
              <c:numCache>
                <c:formatCode>General</c:formatCode>
                <c:ptCount val="5"/>
                <c:pt idx="0">
                  <c:v>72</c:v>
                </c:pt>
                <c:pt idx="1">
                  <c:v>96</c:v>
                </c:pt>
                <c:pt idx="2">
                  <c:v>120</c:v>
                </c:pt>
                <c:pt idx="3">
                  <c:v>144</c:v>
                </c:pt>
                <c:pt idx="4">
                  <c:v>192</c:v>
                </c:pt>
              </c:numCache>
            </c:numRef>
          </c:xVal>
          <c:yVal>
            <c:numRef>
              <c:f>Foglio1!$I$19:$I$23</c:f>
              <c:numCache>
                <c:formatCode>General</c:formatCode>
                <c:ptCount val="5"/>
                <c:pt idx="0">
                  <c:v>9</c:v>
                </c:pt>
                <c:pt idx="1">
                  <c:v>10.54</c:v>
                </c:pt>
                <c:pt idx="2">
                  <c:v>13.280000000000001</c:v>
                </c:pt>
                <c:pt idx="3">
                  <c:v>17</c:v>
                </c:pt>
                <c:pt idx="4">
                  <c:v>17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F49B-4B47-B550-E583ABA7049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074491200"/>
        <c:axId val="1147128944"/>
      </c:scatterChart>
      <c:valAx>
        <c:axId val="1074491200"/>
        <c:scaling>
          <c:orientation val="minMax"/>
          <c:max val="200"/>
          <c:min val="7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it-IT" sz="2000" dirty="0"/>
                  <a:t>Tempo (h)</a:t>
                </a:r>
              </a:p>
            </c:rich>
          </c:tx>
          <c:layout>
            <c:manualLayout>
              <c:xMode val="edge"/>
              <c:yMode val="edge"/>
              <c:x val="0.9383937474778804"/>
              <c:y val="0.91518625961228528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2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IT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IT"/>
          </a:p>
        </c:txPr>
        <c:crossAx val="1147128944"/>
        <c:crosses val="autoZero"/>
        <c:crossBetween val="midCat"/>
      </c:valAx>
      <c:valAx>
        <c:axId val="1147128944"/>
        <c:scaling>
          <c:orientation val="minMax"/>
          <c:min val="8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it-IT" sz="2000" dirty="0"/>
                  <a:t>Ramnolipidi (g/L)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2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IT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IT"/>
          </a:p>
        </c:txPr>
        <c:crossAx val="1074491200"/>
        <c:crosses val="autoZero"/>
        <c:crossBetween val="midCat"/>
      </c:valAx>
      <c:spPr>
        <a:noFill/>
        <a:ln>
          <a:solidFill>
            <a:schemeClr val="tx1">
              <a:alpha val="24000"/>
            </a:schemeClr>
          </a:solidFill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IT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smoothMarker"/>
        <c:varyColors val="0"/>
        <c:ser>
          <c:idx val="0"/>
          <c:order val="0"/>
          <c:tx>
            <c:strRef>
              <c:f>Sheet1!$D$31</c:f>
              <c:strCache>
                <c:ptCount val="1"/>
                <c:pt idx="0">
                  <c:v>log </c:v>
                </c:pt>
              </c:strCache>
            </c:strRef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dLbl>
              <c:idx val="2"/>
              <c:tx>
                <c:rich>
                  <a:bodyPr/>
                  <a:lstStyle/>
                  <a:p>
                    <a:fld id="{56C34D91-83A0-41B9-BADF-AF29C0603C9D}" type="YVALUE">
                      <a:rPr lang="en-US">
                        <a:solidFill>
                          <a:srgbClr val="FF0000"/>
                        </a:solidFill>
                      </a:rPr>
                      <a:pPr/>
                      <a:t>[Y VALUE]</a:t>
                    </a:fld>
                    <a:endParaRPr lang="en-IT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0E25-4853-9F7F-7C9285148710}"/>
                </c:ext>
              </c:extLst>
            </c:dLbl>
            <c:dLbl>
              <c:idx val="3"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E25-4853-9F7F-7C9285148710}"/>
                </c:ext>
              </c:extLst>
            </c:dLbl>
            <c:dLbl>
              <c:idx val="4"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0E25-4853-9F7F-7C928514871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IT"/>
              </a:p>
            </c:txPr>
            <c:dLblPos val="t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xVal>
            <c:numRef>
              <c:f>Sheet1!$D$33:$D$37</c:f>
              <c:numCache>
                <c:formatCode>General</c:formatCode>
                <c:ptCount val="5"/>
                <c:pt idx="0">
                  <c:v>0</c:v>
                </c:pt>
                <c:pt idx="1">
                  <c:v>3.5</c:v>
                </c:pt>
                <c:pt idx="2">
                  <c:v>6.5</c:v>
                </c:pt>
                <c:pt idx="3">
                  <c:v>8.5</c:v>
                </c:pt>
                <c:pt idx="4">
                  <c:v>16</c:v>
                </c:pt>
              </c:numCache>
            </c:numRef>
          </c:xVal>
          <c:yVal>
            <c:numRef>
              <c:f>Sheet1!$E$33:$E$37</c:f>
              <c:numCache>
                <c:formatCode>General</c:formatCode>
                <c:ptCount val="5"/>
                <c:pt idx="0">
                  <c:v>0.14000000000000001</c:v>
                </c:pt>
                <c:pt idx="1">
                  <c:v>1.24</c:v>
                </c:pt>
                <c:pt idx="2">
                  <c:v>3</c:v>
                </c:pt>
                <c:pt idx="3">
                  <c:v>4.7</c:v>
                </c:pt>
                <c:pt idx="4">
                  <c:v>4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0E25-4853-9F7F-7C928514871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17806064"/>
        <c:axId val="517805648"/>
      </c:scatterChart>
      <c:valAx>
        <c:axId val="517806064"/>
        <c:scaling>
          <c:orientation val="minMax"/>
          <c:max val="18"/>
          <c:min val="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it-IT" sz="2000" dirty="0"/>
                  <a:t>Tempo (h)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2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IT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IT"/>
          </a:p>
        </c:txPr>
        <c:crossAx val="517805648"/>
        <c:crosses val="autoZero"/>
        <c:crossBetween val="midCat"/>
      </c:valAx>
      <c:valAx>
        <c:axId val="517805648"/>
        <c:scaling>
          <c:orientation val="minMax"/>
          <c:max val="8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2000"/>
                  <a:t>OD600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2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IT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IT"/>
          </a:p>
        </c:txPr>
        <c:crossAx val="517806064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IT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CB33-481C-B8A2-B5A5F499CF5A}"/>
              </c:ext>
            </c:extLst>
          </c:dPt>
          <c:errBars>
            <c:errBarType val="both"/>
            <c:errValType val="cust"/>
            <c:noEndCap val="0"/>
            <c:plus>
              <c:numRef>
                <c:f>'Time course'!$O$15</c:f>
                <c:numCache>
                  <c:formatCode>General</c:formatCode>
                  <c:ptCount val="1"/>
                  <c:pt idx="0">
                    <c:v>1</c:v>
                  </c:pt>
                </c:numCache>
              </c:numRef>
            </c:plus>
            <c:minus>
              <c:numRef>
                <c:f>'Time course'!$O$15</c:f>
                <c:numCache>
                  <c:formatCode>General</c:formatCode>
                  <c:ptCount val="1"/>
                  <c:pt idx="0">
                    <c:v>1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'Time course'!$J$15:$L$15</c:f>
              <c:strCache>
                <c:ptCount val="3"/>
                <c:pt idx="0">
                  <c:v>exp</c:v>
                </c:pt>
                <c:pt idx="1">
                  <c:v>late-exp</c:v>
                </c:pt>
                <c:pt idx="2">
                  <c:v>staz</c:v>
                </c:pt>
              </c:strCache>
            </c:strRef>
          </c:cat>
          <c:val>
            <c:numRef>
              <c:f>'Time course'!$J$16:$L$16</c:f>
              <c:numCache>
                <c:formatCode>General</c:formatCode>
                <c:ptCount val="3"/>
                <c:pt idx="0">
                  <c:v>24.8</c:v>
                </c:pt>
                <c:pt idx="1">
                  <c:v>19</c:v>
                </c:pt>
                <c:pt idx="2">
                  <c:v>20.7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B33-481C-B8A2-B5A5F499CF5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07890976"/>
        <c:axId val="1507878912"/>
      </c:barChart>
      <c:catAx>
        <c:axId val="1507890976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it-IT" sz="2000"/>
                  <a:t>Fase</a:t>
                </a:r>
                <a:r>
                  <a:rPr lang="it-IT" sz="2000" baseline="0"/>
                  <a:t> di crescita al trasferimento</a:t>
                </a:r>
                <a:endParaRPr lang="it-IT" sz="2000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2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IT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IT"/>
          </a:p>
        </c:txPr>
        <c:crossAx val="1507878912"/>
        <c:crosses val="autoZero"/>
        <c:auto val="1"/>
        <c:lblAlgn val="ctr"/>
        <c:lblOffset val="100"/>
        <c:noMultiLvlLbl val="0"/>
      </c:catAx>
      <c:valAx>
        <c:axId val="15078789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it-IT" sz="2000" dirty="0"/>
                  <a:t>Ramnolipidi</a:t>
                </a:r>
                <a:r>
                  <a:rPr lang="it-IT" sz="2000" baseline="0" dirty="0"/>
                  <a:t> (g/L)</a:t>
                </a:r>
                <a:endParaRPr lang="it-IT" sz="2000" dirty="0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2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IT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IT"/>
          </a:p>
        </c:txPr>
        <c:crossAx val="15078909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IT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815131440"/>
        <c:axId val="1815133104"/>
      </c:barChart>
      <c:catAx>
        <c:axId val="18151314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IT"/>
          </a:p>
        </c:txPr>
        <c:crossAx val="1815133104"/>
        <c:crosses val="autoZero"/>
        <c:auto val="1"/>
        <c:lblAlgn val="ctr"/>
        <c:lblOffset val="100"/>
        <c:noMultiLvlLbl val="0"/>
      </c:catAx>
      <c:valAx>
        <c:axId val="18151331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IT"/>
          </a:p>
        </c:txPr>
        <c:crossAx val="18151314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IT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errBars>
            <c:errBarType val="both"/>
            <c:errValType val="cust"/>
            <c:noEndCap val="0"/>
            <c:plus>
              <c:numLit>
                <c:formatCode>General</c:formatCode>
                <c:ptCount val="1"/>
                <c:pt idx="0">
                  <c:v>1</c:v>
                </c:pt>
              </c:numLit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Sheet1!$K$78:$L$78</c:f>
              <c:strCache>
                <c:ptCount val="2"/>
                <c:pt idx="0">
                  <c:v>Terreno industriale</c:v>
                </c:pt>
                <c:pt idx="1">
                  <c:v> BCS388</c:v>
                </c:pt>
              </c:strCache>
            </c:strRef>
          </c:cat>
          <c:val>
            <c:numRef>
              <c:f>Sheet1!$K$79:$L$79</c:f>
              <c:numCache>
                <c:formatCode>General</c:formatCode>
                <c:ptCount val="2"/>
                <c:pt idx="0">
                  <c:v>25</c:v>
                </c:pt>
                <c:pt idx="1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658-4808-B9B9-7E6A1A33C40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17780767"/>
        <c:axId val="340438607"/>
      </c:barChart>
      <c:catAx>
        <c:axId val="51778076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IT"/>
          </a:p>
        </c:txPr>
        <c:crossAx val="340438607"/>
        <c:crosses val="autoZero"/>
        <c:auto val="1"/>
        <c:lblAlgn val="ctr"/>
        <c:lblOffset val="100"/>
        <c:noMultiLvlLbl val="0"/>
      </c:catAx>
      <c:valAx>
        <c:axId val="340438607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it-IT" sz="2000" baseline="0" dirty="0"/>
                  <a:t>Ramnolipidi (g/L)</a:t>
                </a:r>
                <a:endParaRPr lang="it-IT" sz="2000" dirty="0"/>
              </a:p>
            </c:rich>
          </c:tx>
          <c:layout>
            <c:manualLayout>
              <c:xMode val="edge"/>
              <c:yMode val="edge"/>
              <c:x val="3.8905618645287978E-3"/>
              <c:y val="0.3858491672982935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2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IT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IT"/>
          </a:p>
        </c:txPr>
        <c:crossAx val="51778076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IT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IT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errBars>
            <c:errBarType val="both"/>
            <c:errValType val="cust"/>
            <c:noEndCap val="0"/>
            <c:plus>
              <c:numRef>
                <c:f>Sheet1!$H$15</c:f>
                <c:numCache>
                  <c:formatCode>General</c:formatCode>
                  <c:ptCount val="1"/>
                  <c:pt idx="0">
                    <c:v>0.5</c:v>
                  </c:pt>
                </c:numCache>
              </c:numRef>
            </c:plus>
            <c:minus>
              <c:numRef>
                <c:f>Sheet1!$H$15</c:f>
                <c:numCache>
                  <c:formatCode>General</c:formatCode>
                  <c:ptCount val="1"/>
                  <c:pt idx="0">
                    <c:v>0.5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Sheet1!$H$12:$K$12</c:f>
              <c:strCache>
                <c:ptCount val="4"/>
                <c:pt idx="0">
                  <c:v>BCS388-mod cereale 1</c:v>
                </c:pt>
                <c:pt idx="1">
                  <c:v>BCS388</c:v>
                </c:pt>
                <c:pt idx="2">
                  <c:v>BCS388-mod cereale 3</c:v>
                </c:pt>
                <c:pt idx="3">
                  <c:v>Terreno industriale</c:v>
                </c:pt>
              </c:strCache>
            </c:strRef>
          </c:cat>
          <c:val>
            <c:numRef>
              <c:f>Sheet1!$H$13:$K$13</c:f>
              <c:numCache>
                <c:formatCode>General</c:formatCode>
                <c:ptCount val="4"/>
                <c:pt idx="0">
                  <c:v>1.34</c:v>
                </c:pt>
                <c:pt idx="1">
                  <c:v>1.86</c:v>
                </c:pt>
                <c:pt idx="2">
                  <c:v>2.16</c:v>
                </c:pt>
                <c:pt idx="3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21C-4BD7-A5E3-20E61086FBCA}"/>
            </c:ext>
          </c:extLst>
        </c:ser>
        <c:dLbls>
          <c:dLblPos val="inBase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4"/>
        <c:axId val="2030196496"/>
        <c:axId val="2030198160"/>
      </c:barChart>
      <c:catAx>
        <c:axId val="2030196496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it-IT" sz="2000"/>
                  <a:t>Terreni saggiati</a:t>
                </a:r>
              </a:p>
            </c:rich>
          </c:tx>
          <c:layout>
            <c:manualLayout>
              <c:xMode val="edge"/>
              <c:yMode val="edge"/>
              <c:x val="0.44498548219830564"/>
              <c:y val="0.9363109474734071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2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IT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IT"/>
          </a:p>
        </c:txPr>
        <c:crossAx val="2030198160"/>
        <c:crosses val="autoZero"/>
        <c:auto val="1"/>
        <c:lblAlgn val="ctr"/>
        <c:lblOffset val="100"/>
        <c:noMultiLvlLbl val="0"/>
      </c:catAx>
      <c:valAx>
        <c:axId val="20301981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it-IT" sz="2000"/>
                  <a:t>Produzione surfattina (g/L)</a:t>
                </a:r>
              </a:p>
            </c:rich>
          </c:tx>
          <c:layout>
            <c:manualLayout>
              <c:xMode val="edge"/>
              <c:yMode val="edge"/>
              <c:x val="4.1973869118205028E-3"/>
              <c:y val="0.26384093443774881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2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IT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IT"/>
          </a:p>
        </c:txPr>
        <c:crossAx val="20301964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IT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withinLinear" id="3">
  <a:schemeClr val="accent1"/>
  <a:schemeClr val="accent1"/>
  <a:schemeClr val="accent1"/>
  <a:schemeClr val="accent1"/>
  <a:schemeClr val="accent1"/>
  <a:schemeClr val="accent1"/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withinLinearReversed" id="22">
  <a:schemeClr val="accent2"/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ED1AA3D-67BD-4E6D-A863-217C11EAD4D7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214D8CC7-B92A-4936-98B6-F687C669816B}">
      <dgm:prSet phldrT="[Testo]"/>
      <dgm:spPr>
        <a:solidFill>
          <a:srgbClr val="00B050"/>
        </a:solidFill>
      </dgm:spPr>
      <dgm:t>
        <a:bodyPr/>
        <a:lstStyle/>
        <a:p>
          <a:r>
            <a:rPr lang="it-IT" dirty="0"/>
            <a:t>Obiettivo primario</a:t>
          </a:r>
        </a:p>
      </dgm:t>
    </dgm:pt>
    <dgm:pt modelId="{0A23A28D-F940-47ED-95FC-C0EF97B1791A}" type="parTrans" cxnId="{9E3FE520-4844-4D26-A645-644409DAC4EA}">
      <dgm:prSet/>
      <dgm:spPr/>
      <dgm:t>
        <a:bodyPr/>
        <a:lstStyle/>
        <a:p>
          <a:endParaRPr lang="it-IT"/>
        </a:p>
      </dgm:t>
    </dgm:pt>
    <dgm:pt modelId="{6A418D8E-C495-4027-8821-B6ACF57A25D7}" type="sibTrans" cxnId="{9E3FE520-4844-4D26-A645-644409DAC4EA}">
      <dgm:prSet/>
      <dgm:spPr/>
      <dgm:t>
        <a:bodyPr/>
        <a:lstStyle/>
        <a:p>
          <a:endParaRPr lang="it-IT"/>
        </a:p>
      </dgm:t>
    </dgm:pt>
    <dgm:pt modelId="{8C89C419-B4CC-4E27-BAF7-98B205BBEF5F}">
      <dgm:prSet phldrT="[Testo]" custT="1"/>
      <dgm:spPr>
        <a:solidFill>
          <a:schemeClr val="bg1"/>
        </a:solidFill>
      </dgm:spPr>
      <dgm:t>
        <a:bodyPr/>
        <a:lstStyle/>
        <a:p>
          <a:pPr marL="0" indent="0" algn="l">
            <a:lnSpc>
              <a:spcPct val="100000"/>
            </a:lnSpc>
            <a:spcAft>
              <a:spcPts val="0"/>
            </a:spcAft>
            <a:buFont typeface="+mj-lt"/>
            <a:buNone/>
          </a:pPr>
          <a:r>
            <a:rPr lang="it-IT" sz="4100" dirty="0">
              <a:effectLst/>
              <a:latin typeface="Garamond" panose="02020404030301010803" pitchFamily="18" charset="0"/>
              <a:ea typeface="Calibri" panose="020F0502020204030204" pitchFamily="34" charset="0"/>
              <a:cs typeface="Calibri" panose="020F0502020204030204" pitchFamily="34" charset="0"/>
            </a:rPr>
            <a:t>  </a:t>
          </a:r>
          <a:r>
            <a:rPr lang="it-IT" sz="2000" dirty="0">
              <a:effectLst/>
              <a:latin typeface="Arial Rounded MT Bold" panose="020F0704030504030204" pitchFamily="34" charset="77"/>
              <a:ea typeface="Calibri" panose="020F0502020204030204" pitchFamily="34" charset="0"/>
              <a:cs typeface="Calibri" panose="020F0502020204030204" pitchFamily="34" charset="0"/>
            </a:rPr>
            <a:t>Valorizzazione degli scarti della filiera agricola come substrati per la crescita di microorganismi produttori di </a:t>
          </a:r>
          <a:r>
            <a:rPr lang="it-IT" sz="2000" dirty="0" err="1">
              <a:effectLst/>
              <a:latin typeface="Arial Rounded MT Bold" panose="020F0704030504030204" pitchFamily="34" charset="77"/>
              <a:ea typeface="Calibri" panose="020F0502020204030204" pitchFamily="34" charset="0"/>
              <a:cs typeface="Calibri" panose="020F0502020204030204" pitchFamily="34" charset="0"/>
            </a:rPr>
            <a:t>biosurfattanti</a:t>
          </a:r>
          <a:endParaRPr lang="it-IT" sz="2000" dirty="0">
            <a:latin typeface="Arial Rounded MT Bold" panose="020F0704030504030204" pitchFamily="34" charset="77"/>
          </a:endParaRPr>
        </a:p>
      </dgm:t>
    </dgm:pt>
    <dgm:pt modelId="{35F47819-D6D4-4561-972C-E2A2D1EE0AA9}" type="parTrans" cxnId="{58C4117F-9D10-4C78-A5B0-7943C4A57B98}">
      <dgm:prSet/>
      <dgm:spPr/>
      <dgm:t>
        <a:bodyPr/>
        <a:lstStyle/>
        <a:p>
          <a:endParaRPr lang="it-IT"/>
        </a:p>
      </dgm:t>
    </dgm:pt>
    <dgm:pt modelId="{D32AF797-4164-4C9F-B211-BD073D14BCA7}" type="sibTrans" cxnId="{58C4117F-9D10-4C78-A5B0-7943C4A57B98}">
      <dgm:prSet/>
      <dgm:spPr/>
      <dgm:t>
        <a:bodyPr/>
        <a:lstStyle/>
        <a:p>
          <a:endParaRPr lang="it-IT"/>
        </a:p>
      </dgm:t>
    </dgm:pt>
    <dgm:pt modelId="{F9078E46-2AC1-4A7C-9C5E-22214A1A2DDC}">
      <dgm:prSet phldrT="[Testo]"/>
      <dgm:spPr>
        <a:solidFill>
          <a:srgbClr val="00B050"/>
        </a:solidFill>
      </dgm:spPr>
      <dgm:t>
        <a:bodyPr/>
        <a:lstStyle/>
        <a:p>
          <a:r>
            <a:rPr lang="it-IT" dirty="0"/>
            <a:t>Obiettivo</a:t>
          </a:r>
          <a:r>
            <a:rPr lang="it-IT" baseline="0" dirty="0"/>
            <a:t> secondario</a:t>
          </a:r>
          <a:endParaRPr lang="it-IT" dirty="0"/>
        </a:p>
      </dgm:t>
    </dgm:pt>
    <dgm:pt modelId="{E01241BC-F93A-487C-ACB7-6947039CEC81}" type="parTrans" cxnId="{C88798F9-8199-481D-982E-C28C37A3873C}">
      <dgm:prSet/>
      <dgm:spPr/>
      <dgm:t>
        <a:bodyPr/>
        <a:lstStyle/>
        <a:p>
          <a:endParaRPr lang="it-IT"/>
        </a:p>
      </dgm:t>
    </dgm:pt>
    <dgm:pt modelId="{C284A194-57E8-458A-A6EE-61DEA3A2B035}" type="sibTrans" cxnId="{C88798F9-8199-481D-982E-C28C37A3873C}">
      <dgm:prSet/>
      <dgm:spPr/>
      <dgm:t>
        <a:bodyPr/>
        <a:lstStyle/>
        <a:p>
          <a:endParaRPr lang="it-IT"/>
        </a:p>
      </dgm:t>
    </dgm:pt>
    <dgm:pt modelId="{4D677AB4-E0B3-478C-A7DE-9DCCCD8EBE7E}">
      <dgm:prSet phldrT="[Testo]" custT="1"/>
      <dgm:spPr>
        <a:solidFill>
          <a:schemeClr val="bg1"/>
        </a:solidFill>
      </dgm:spPr>
      <dgm:t>
        <a:bodyPr/>
        <a:lstStyle/>
        <a:p>
          <a:pPr>
            <a:buFont typeface="+mj-lt"/>
            <a:buNone/>
          </a:pPr>
          <a:r>
            <a:rPr lang="it-IT" sz="3800" dirty="0">
              <a:effectLst/>
              <a:latin typeface="Garamond" panose="02020404030301010803" pitchFamily="18" charset="0"/>
              <a:ea typeface="Calibri" panose="020F0502020204030204" pitchFamily="34" charset="0"/>
              <a:cs typeface="Calibri" panose="020F0502020204030204" pitchFamily="34" charset="0"/>
            </a:rPr>
            <a:t>  </a:t>
          </a:r>
          <a:r>
            <a:rPr lang="it-IT" sz="2000" dirty="0">
              <a:effectLst/>
              <a:latin typeface="Arial Rounded MT Bold" panose="020F0704030504030204" pitchFamily="34" charset="77"/>
              <a:ea typeface="Calibri" panose="020F0502020204030204" pitchFamily="34" charset="0"/>
              <a:cs typeface="Calibri" panose="020F0502020204030204" pitchFamily="34" charset="0"/>
            </a:rPr>
            <a:t>Implementazione della produzione di biosurfattanti            </a:t>
          </a:r>
          <a:endParaRPr lang="it-IT" sz="2000" dirty="0">
            <a:latin typeface="Arial Rounded MT Bold" panose="020F0704030504030204" pitchFamily="34" charset="77"/>
          </a:endParaRPr>
        </a:p>
      </dgm:t>
    </dgm:pt>
    <dgm:pt modelId="{59F529D8-FE4E-4B77-BDD0-BE2C16DE1EA0}" type="parTrans" cxnId="{C46D0C64-994D-4B19-BF0B-76DC70AAC2AA}">
      <dgm:prSet/>
      <dgm:spPr/>
      <dgm:t>
        <a:bodyPr/>
        <a:lstStyle/>
        <a:p>
          <a:endParaRPr lang="it-IT"/>
        </a:p>
      </dgm:t>
    </dgm:pt>
    <dgm:pt modelId="{AC5B7B97-D1ED-44F7-BF5C-EC657B9ACCEC}" type="sibTrans" cxnId="{C46D0C64-994D-4B19-BF0B-76DC70AAC2AA}">
      <dgm:prSet/>
      <dgm:spPr/>
      <dgm:t>
        <a:bodyPr/>
        <a:lstStyle/>
        <a:p>
          <a:endParaRPr lang="it-IT"/>
        </a:p>
      </dgm:t>
    </dgm:pt>
    <dgm:pt modelId="{82DD7E08-92B3-459F-AF0C-D4DBC15003C5}" type="pres">
      <dgm:prSet presAssocID="{FED1AA3D-67BD-4E6D-A863-217C11EAD4D7}" presName="linear" presStyleCnt="0">
        <dgm:presLayoutVars>
          <dgm:animLvl val="lvl"/>
          <dgm:resizeHandles val="exact"/>
        </dgm:presLayoutVars>
      </dgm:prSet>
      <dgm:spPr/>
    </dgm:pt>
    <dgm:pt modelId="{21A655C2-CE98-400D-94A5-A43001FFF7A2}" type="pres">
      <dgm:prSet presAssocID="{214D8CC7-B92A-4936-98B6-F687C669816B}" presName="parentText" presStyleLbl="node1" presStyleIdx="0" presStyleCnt="2" custLinFactNeighborX="976" custLinFactNeighborY="-16609">
        <dgm:presLayoutVars>
          <dgm:chMax val="0"/>
          <dgm:bulletEnabled val="1"/>
        </dgm:presLayoutVars>
      </dgm:prSet>
      <dgm:spPr/>
    </dgm:pt>
    <dgm:pt modelId="{884EE17D-881D-4454-8527-5B23D753758F}" type="pres">
      <dgm:prSet presAssocID="{214D8CC7-B92A-4936-98B6-F687C669816B}" presName="childText" presStyleLbl="revTx" presStyleIdx="0" presStyleCnt="2" custLinFactNeighborY="-7767">
        <dgm:presLayoutVars>
          <dgm:bulletEnabled val="1"/>
        </dgm:presLayoutVars>
      </dgm:prSet>
      <dgm:spPr/>
    </dgm:pt>
    <dgm:pt modelId="{66A5DD1B-074F-46BB-8709-B1E229DF2273}" type="pres">
      <dgm:prSet presAssocID="{F9078E46-2AC1-4A7C-9C5E-22214A1A2DDC}" presName="parentText" presStyleLbl="node1" presStyleIdx="1" presStyleCnt="2" custScaleY="76733" custLinFactNeighborX="-244" custLinFactNeighborY="4123">
        <dgm:presLayoutVars>
          <dgm:chMax val="0"/>
          <dgm:bulletEnabled val="1"/>
        </dgm:presLayoutVars>
      </dgm:prSet>
      <dgm:spPr/>
    </dgm:pt>
    <dgm:pt modelId="{DB5D44D1-3E55-482D-98DE-0ED9A97E2058}" type="pres">
      <dgm:prSet presAssocID="{F9078E46-2AC1-4A7C-9C5E-22214A1A2DDC}" presName="childText" presStyleLbl="revTx" presStyleIdx="1" presStyleCnt="2" custLinFactNeighborY="12091">
        <dgm:presLayoutVars>
          <dgm:bulletEnabled val="1"/>
        </dgm:presLayoutVars>
      </dgm:prSet>
      <dgm:spPr/>
    </dgm:pt>
  </dgm:ptLst>
  <dgm:cxnLst>
    <dgm:cxn modelId="{12A39505-6E23-4ABC-8349-00D999A2AEC5}" type="presOf" srcId="{4D677AB4-E0B3-478C-A7DE-9DCCCD8EBE7E}" destId="{DB5D44D1-3E55-482D-98DE-0ED9A97E2058}" srcOrd="0" destOrd="0" presId="urn:microsoft.com/office/officeart/2005/8/layout/vList2"/>
    <dgm:cxn modelId="{9E3FE520-4844-4D26-A645-644409DAC4EA}" srcId="{FED1AA3D-67BD-4E6D-A863-217C11EAD4D7}" destId="{214D8CC7-B92A-4936-98B6-F687C669816B}" srcOrd="0" destOrd="0" parTransId="{0A23A28D-F940-47ED-95FC-C0EF97B1791A}" sibTransId="{6A418D8E-C495-4027-8821-B6ACF57A25D7}"/>
    <dgm:cxn modelId="{0B54A827-187C-4E1A-ABE5-09EF23C09861}" type="presOf" srcId="{8C89C419-B4CC-4E27-BAF7-98B205BBEF5F}" destId="{884EE17D-881D-4454-8527-5B23D753758F}" srcOrd="0" destOrd="0" presId="urn:microsoft.com/office/officeart/2005/8/layout/vList2"/>
    <dgm:cxn modelId="{93FFEB27-A53C-4EA6-8022-0BF1D8F763D3}" type="presOf" srcId="{214D8CC7-B92A-4936-98B6-F687C669816B}" destId="{21A655C2-CE98-400D-94A5-A43001FFF7A2}" srcOrd="0" destOrd="0" presId="urn:microsoft.com/office/officeart/2005/8/layout/vList2"/>
    <dgm:cxn modelId="{C46D0C64-994D-4B19-BF0B-76DC70AAC2AA}" srcId="{F9078E46-2AC1-4A7C-9C5E-22214A1A2DDC}" destId="{4D677AB4-E0B3-478C-A7DE-9DCCCD8EBE7E}" srcOrd="0" destOrd="0" parTransId="{59F529D8-FE4E-4B77-BDD0-BE2C16DE1EA0}" sibTransId="{AC5B7B97-D1ED-44F7-BF5C-EC657B9ACCEC}"/>
    <dgm:cxn modelId="{419F316B-BB56-481D-9CE5-F886727261EC}" type="presOf" srcId="{F9078E46-2AC1-4A7C-9C5E-22214A1A2DDC}" destId="{66A5DD1B-074F-46BB-8709-B1E229DF2273}" srcOrd="0" destOrd="0" presId="urn:microsoft.com/office/officeart/2005/8/layout/vList2"/>
    <dgm:cxn modelId="{58C4117F-9D10-4C78-A5B0-7943C4A57B98}" srcId="{214D8CC7-B92A-4936-98B6-F687C669816B}" destId="{8C89C419-B4CC-4E27-BAF7-98B205BBEF5F}" srcOrd="0" destOrd="0" parTransId="{35F47819-D6D4-4561-972C-E2A2D1EE0AA9}" sibTransId="{D32AF797-4164-4C9F-B211-BD073D14BCA7}"/>
    <dgm:cxn modelId="{ECD08ADE-12C8-4411-929E-29C462528875}" type="presOf" srcId="{FED1AA3D-67BD-4E6D-A863-217C11EAD4D7}" destId="{82DD7E08-92B3-459F-AF0C-D4DBC15003C5}" srcOrd="0" destOrd="0" presId="urn:microsoft.com/office/officeart/2005/8/layout/vList2"/>
    <dgm:cxn modelId="{C88798F9-8199-481D-982E-C28C37A3873C}" srcId="{FED1AA3D-67BD-4E6D-A863-217C11EAD4D7}" destId="{F9078E46-2AC1-4A7C-9C5E-22214A1A2DDC}" srcOrd="1" destOrd="0" parTransId="{E01241BC-F93A-487C-ACB7-6947039CEC81}" sibTransId="{C284A194-57E8-458A-A6EE-61DEA3A2B035}"/>
    <dgm:cxn modelId="{0C657970-D647-4080-AA8B-659AC2AF6919}" type="presParOf" srcId="{82DD7E08-92B3-459F-AF0C-D4DBC15003C5}" destId="{21A655C2-CE98-400D-94A5-A43001FFF7A2}" srcOrd="0" destOrd="0" presId="urn:microsoft.com/office/officeart/2005/8/layout/vList2"/>
    <dgm:cxn modelId="{3378EB35-97C8-44E3-92C5-AD1AAFA50603}" type="presParOf" srcId="{82DD7E08-92B3-459F-AF0C-D4DBC15003C5}" destId="{884EE17D-881D-4454-8527-5B23D753758F}" srcOrd="1" destOrd="0" presId="urn:microsoft.com/office/officeart/2005/8/layout/vList2"/>
    <dgm:cxn modelId="{A29D4586-F583-46E2-ACE4-E69CA5827221}" type="presParOf" srcId="{82DD7E08-92B3-459F-AF0C-D4DBC15003C5}" destId="{66A5DD1B-074F-46BB-8709-B1E229DF2273}" srcOrd="2" destOrd="0" presId="urn:microsoft.com/office/officeart/2005/8/layout/vList2"/>
    <dgm:cxn modelId="{C854D7E3-5A68-4493-A79B-3D84B0E3C43A}" type="presParOf" srcId="{82DD7E08-92B3-459F-AF0C-D4DBC15003C5}" destId="{DB5D44D1-3E55-482D-98DE-0ED9A97E2058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502339F-5B40-42DF-AC87-7951B2A2DE52}" type="doc">
      <dgm:prSet loTypeId="urn:microsoft.com/office/officeart/2009/layout/CircleArrowProcess" loCatId="cycle" qsTypeId="urn:microsoft.com/office/officeart/2005/8/quickstyle/3d3" qsCatId="3D" csTypeId="urn:microsoft.com/office/officeart/2005/8/colors/colorful4" csCatId="colorful" phldr="1"/>
      <dgm:spPr/>
      <dgm:t>
        <a:bodyPr/>
        <a:lstStyle/>
        <a:p>
          <a:endParaRPr lang="it-IT"/>
        </a:p>
      </dgm:t>
    </dgm:pt>
    <dgm:pt modelId="{8B26003F-FC5C-42BD-B9FA-532D7CD25DAB}">
      <dgm:prSet phldrT="[Testo]"/>
      <dgm:spPr>
        <a:solidFill>
          <a:schemeClr val="bg1"/>
        </a:solidFill>
      </dgm:spPr>
      <dgm:t>
        <a:bodyPr/>
        <a:lstStyle/>
        <a:p>
          <a:pPr>
            <a:lnSpc>
              <a:spcPct val="100000"/>
            </a:lnSpc>
          </a:pPr>
          <a:r>
            <a:rPr lang="it-IT" b="1" dirty="0"/>
            <a:t>SCARTI PROVENIENTI DA FILIERE CEREALICOLE</a:t>
          </a:r>
          <a:endParaRPr lang="it-IT" dirty="0"/>
        </a:p>
      </dgm:t>
    </dgm:pt>
    <dgm:pt modelId="{D5DC4BD0-C8B4-4E5A-A399-07D2B8EE8A58}" type="parTrans" cxnId="{68DAE5B1-DF5D-4B67-8518-8BFE6A58F269}">
      <dgm:prSet/>
      <dgm:spPr/>
      <dgm:t>
        <a:bodyPr/>
        <a:lstStyle/>
        <a:p>
          <a:endParaRPr lang="it-IT"/>
        </a:p>
      </dgm:t>
    </dgm:pt>
    <dgm:pt modelId="{E239A395-DE4E-482A-A4C8-FF852ADDFC8E}" type="sibTrans" cxnId="{68DAE5B1-DF5D-4B67-8518-8BFE6A58F269}">
      <dgm:prSet/>
      <dgm:spPr/>
      <dgm:t>
        <a:bodyPr/>
        <a:lstStyle/>
        <a:p>
          <a:endParaRPr lang="it-IT"/>
        </a:p>
      </dgm:t>
    </dgm:pt>
    <dgm:pt modelId="{2EF09D95-6F51-4733-AB63-2B59E5E17EBD}">
      <dgm:prSet phldrT="[Testo]"/>
      <dgm:spPr>
        <a:noFill/>
      </dgm:spPr>
      <dgm:t>
        <a:bodyPr/>
        <a:lstStyle/>
        <a:p>
          <a:pPr>
            <a:lnSpc>
              <a:spcPct val="100000"/>
            </a:lnSpc>
          </a:pPr>
          <a:r>
            <a:rPr lang="it-IT" b="1" dirty="0"/>
            <a:t>SUBSTRATI ADATTI PER LA CRESCITA MICROBICA E PER LA PRODUZIONE DI BIOSURFATTANTI</a:t>
          </a:r>
          <a:endParaRPr lang="it-IT" dirty="0"/>
        </a:p>
      </dgm:t>
    </dgm:pt>
    <dgm:pt modelId="{7EBBEDAC-D377-4BA1-9081-E6752F39AE40}" type="parTrans" cxnId="{477477AB-0707-4044-8116-DFCC90BEAEBD}">
      <dgm:prSet/>
      <dgm:spPr/>
      <dgm:t>
        <a:bodyPr/>
        <a:lstStyle/>
        <a:p>
          <a:endParaRPr lang="it-IT"/>
        </a:p>
      </dgm:t>
    </dgm:pt>
    <dgm:pt modelId="{0B5535CA-0882-48D6-B80E-048538EB0453}" type="sibTrans" cxnId="{477477AB-0707-4044-8116-DFCC90BEAEBD}">
      <dgm:prSet/>
      <dgm:spPr/>
      <dgm:t>
        <a:bodyPr/>
        <a:lstStyle/>
        <a:p>
          <a:endParaRPr lang="it-IT"/>
        </a:p>
      </dgm:t>
    </dgm:pt>
    <dgm:pt modelId="{556E1576-D72C-42E3-BCC0-C494386053DB}">
      <dgm:prSet phldrT="[Testo]"/>
      <dgm:spPr>
        <a:noFill/>
      </dgm:spPr>
      <dgm:t>
        <a:bodyPr/>
        <a:lstStyle/>
        <a:p>
          <a:pPr>
            <a:lnSpc>
              <a:spcPct val="100000"/>
            </a:lnSpc>
          </a:pPr>
          <a:r>
            <a:rPr lang="it-IT" b="1" dirty="0"/>
            <a:t>UTILIZZO PER IL BIORISANAMENTO</a:t>
          </a:r>
          <a:endParaRPr lang="it-IT" dirty="0"/>
        </a:p>
      </dgm:t>
    </dgm:pt>
    <dgm:pt modelId="{48473170-CA4C-4355-9610-197FB1B95BA6}" type="parTrans" cxnId="{EF6C7D2F-4A1D-44D3-BF6D-544FBB91BCCB}">
      <dgm:prSet/>
      <dgm:spPr/>
      <dgm:t>
        <a:bodyPr/>
        <a:lstStyle/>
        <a:p>
          <a:endParaRPr lang="it-IT"/>
        </a:p>
      </dgm:t>
    </dgm:pt>
    <dgm:pt modelId="{77D28AA6-1DE6-4A16-834B-B13C8564FD79}" type="sibTrans" cxnId="{EF6C7D2F-4A1D-44D3-BF6D-544FBB91BCCB}">
      <dgm:prSet/>
      <dgm:spPr/>
      <dgm:t>
        <a:bodyPr/>
        <a:lstStyle/>
        <a:p>
          <a:endParaRPr lang="it-IT"/>
        </a:p>
      </dgm:t>
    </dgm:pt>
    <dgm:pt modelId="{9B5DFF6B-79E0-4ECA-9F1B-8F22AFC934C7}" type="pres">
      <dgm:prSet presAssocID="{E502339F-5B40-42DF-AC87-7951B2A2DE52}" presName="Name0" presStyleCnt="0">
        <dgm:presLayoutVars>
          <dgm:chMax val="7"/>
          <dgm:chPref val="7"/>
          <dgm:dir/>
          <dgm:animLvl val="lvl"/>
        </dgm:presLayoutVars>
      </dgm:prSet>
      <dgm:spPr/>
    </dgm:pt>
    <dgm:pt modelId="{17A09EF3-1161-4612-BAD1-D9D2EABA284F}" type="pres">
      <dgm:prSet presAssocID="{8B26003F-FC5C-42BD-B9FA-532D7CD25DAB}" presName="Accent1" presStyleCnt="0"/>
      <dgm:spPr/>
    </dgm:pt>
    <dgm:pt modelId="{CF4B9176-B079-4C04-93D2-6741F66887CC}" type="pres">
      <dgm:prSet presAssocID="{8B26003F-FC5C-42BD-B9FA-532D7CD25DAB}" presName="Accent" presStyleLbl="node1" presStyleIdx="0" presStyleCnt="3"/>
      <dgm:spPr/>
    </dgm:pt>
    <dgm:pt modelId="{477DA374-6DB3-4842-A5DC-6A9FC84E6D87}" type="pres">
      <dgm:prSet presAssocID="{8B26003F-FC5C-42BD-B9FA-532D7CD25DAB}" presName="Parent1" presStyleLbl="revTx" presStyleIdx="0" presStyleCnt="3" custScaleX="67218" custScaleY="137939" custLinFactNeighborX="-1822" custLinFactNeighborY="-10072">
        <dgm:presLayoutVars>
          <dgm:chMax val="1"/>
          <dgm:chPref val="1"/>
          <dgm:bulletEnabled val="1"/>
        </dgm:presLayoutVars>
      </dgm:prSet>
      <dgm:spPr/>
    </dgm:pt>
    <dgm:pt modelId="{3963961A-9F43-479B-A564-5113F3C1C123}" type="pres">
      <dgm:prSet presAssocID="{2EF09D95-6F51-4733-AB63-2B59E5E17EBD}" presName="Accent2" presStyleCnt="0"/>
      <dgm:spPr/>
    </dgm:pt>
    <dgm:pt modelId="{B26BEA63-8E29-44E6-AF90-189CD899F9E6}" type="pres">
      <dgm:prSet presAssocID="{2EF09D95-6F51-4733-AB63-2B59E5E17EBD}" presName="Accent" presStyleLbl="node1" presStyleIdx="1" presStyleCnt="3" custLinFactNeighborX="754" custLinFactNeighborY="2262"/>
      <dgm:spPr/>
    </dgm:pt>
    <dgm:pt modelId="{3C22B485-38E9-4C8B-8FEF-F5AF5788BD47}" type="pres">
      <dgm:prSet presAssocID="{2EF09D95-6F51-4733-AB63-2B59E5E17EBD}" presName="Parent2" presStyleLbl="revTx" presStyleIdx="1" presStyleCnt="3" custScaleX="112397" custScaleY="119801" custLinFactNeighborX="1815" custLinFactNeighborY="4176">
        <dgm:presLayoutVars>
          <dgm:chMax val="1"/>
          <dgm:chPref val="1"/>
          <dgm:bulletEnabled val="1"/>
        </dgm:presLayoutVars>
      </dgm:prSet>
      <dgm:spPr/>
    </dgm:pt>
    <dgm:pt modelId="{0401AA7D-5EE6-4943-A8C5-1534F6AA32B8}" type="pres">
      <dgm:prSet presAssocID="{556E1576-D72C-42E3-BCC0-C494386053DB}" presName="Accent3" presStyleCnt="0"/>
      <dgm:spPr/>
    </dgm:pt>
    <dgm:pt modelId="{B0BF9CED-4C77-4C1A-A53E-F8B2B78EC885}" type="pres">
      <dgm:prSet presAssocID="{556E1576-D72C-42E3-BCC0-C494386053DB}" presName="Accent" presStyleLbl="node1" presStyleIdx="2" presStyleCnt="3"/>
      <dgm:spPr/>
    </dgm:pt>
    <dgm:pt modelId="{AFDCE2DA-2BBD-4C73-B876-FBF672ADAC66}" type="pres">
      <dgm:prSet presAssocID="{556E1576-D72C-42E3-BCC0-C494386053DB}" presName="Parent3" presStyleLbl="revTx" presStyleIdx="2" presStyleCnt="3" custScaleX="120379" custScaleY="183873" custLinFactNeighborX="2498" custLinFactNeighborY="-4441">
        <dgm:presLayoutVars>
          <dgm:chMax val="1"/>
          <dgm:chPref val="1"/>
          <dgm:bulletEnabled val="1"/>
        </dgm:presLayoutVars>
      </dgm:prSet>
      <dgm:spPr/>
    </dgm:pt>
  </dgm:ptLst>
  <dgm:cxnLst>
    <dgm:cxn modelId="{248BA701-D763-4A15-B48A-F7F6EC6EB3A0}" type="presOf" srcId="{2EF09D95-6F51-4733-AB63-2B59E5E17EBD}" destId="{3C22B485-38E9-4C8B-8FEF-F5AF5788BD47}" srcOrd="0" destOrd="0" presId="urn:microsoft.com/office/officeart/2009/layout/CircleArrowProcess"/>
    <dgm:cxn modelId="{244A4C26-F166-485E-AFA2-386A6DE83AF7}" type="presOf" srcId="{E502339F-5B40-42DF-AC87-7951B2A2DE52}" destId="{9B5DFF6B-79E0-4ECA-9F1B-8F22AFC934C7}" srcOrd="0" destOrd="0" presId="urn:microsoft.com/office/officeart/2009/layout/CircleArrowProcess"/>
    <dgm:cxn modelId="{EF6C7D2F-4A1D-44D3-BF6D-544FBB91BCCB}" srcId="{E502339F-5B40-42DF-AC87-7951B2A2DE52}" destId="{556E1576-D72C-42E3-BCC0-C494386053DB}" srcOrd="2" destOrd="0" parTransId="{48473170-CA4C-4355-9610-197FB1B95BA6}" sibTransId="{77D28AA6-1DE6-4A16-834B-B13C8564FD79}"/>
    <dgm:cxn modelId="{7A2A805E-CB87-430B-8D52-A900438A193D}" type="presOf" srcId="{556E1576-D72C-42E3-BCC0-C494386053DB}" destId="{AFDCE2DA-2BBD-4C73-B876-FBF672ADAC66}" srcOrd="0" destOrd="0" presId="urn:microsoft.com/office/officeart/2009/layout/CircleArrowProcess"/>
    <dgm:cxn modelId="{477477AB-0707-4044-8116-DFCC90BEAEBD}" srcId="{E502339F-5B40-42DF-AC87-7951B2A2DE52}" destId="{2EF09D95-6F51-4733-AB63-2B59E5E17EBD}" srcOrd="1" destOrd="0" parTransId="{7EBBEDAC-D377-4BA1-9081-E6752F39AE40}" sibTransId="{0B5535CA-0882-48D6-B80E-048538EB0453}"/>
    <dgm:cxn modelId="{68DAE5B1-DF5D-4B67-8518-8BFE6A58F269}" srcId="{E502339F-5B40-42DF-AC87-7951B2A2DE52}" destId="{8B26003F-FC5C-42BD-B9FA-532D7CD25DAB}" srcOrd="0" destOrd="0" parTransId="{D5DC4BD0-C8B4-4E5A-A399-07D2B8EE8A58}" sibTransId="{E239A395-DE4E-482A-A4C8-FF852ADDFC8E}"/>
    <dgm:cxn modelId="{51CC7CDC-3B48-4A85-B09B-8493617A475C}" type="presOf" srcId="{8B26003F-FC5C-42BD-B9FA-532D7CD25DAB}" destId="{477DA374-6DB3-4842-A5DC-6A9FC84E6D87}" srcOrd="0" destOrd="0" presId="urn:microsoft.com/office/officeart/2009/layout/CircleArrowProcess"/>
    <dgm:cxn modelId="{DF5A2D4F-F744-46B1-9723-CAC0A932602F}" type="presParOf" srcId="{9B5DFF6B-79E0-4ECA-9F1B-8F22AFC934C7}" destId="{17A09EF3-1161-4612-BAD1-D9D2EABA284F}" srcOrd="0" destOrd="0" presId="urn:microsoft.com/office/officeart/2009/layout/CircleArrowProcess"/>
    <dgm:cxn modelId="{0F87C886-D5E9-4424-A6CE-9B31A966E827}" type="presParOf" srcId="{17A09EF3-1161-4612-BAD1-D9D2EABA284F}" destId="{CF4B9176-B079-4C04-93D2-6741F66887CC}" srcOrd="0" destOrd="0" presId="urn:microsoft.com/office/officeart/2009/layout/CircleArrowProcess"/>
    <dgm:cxn modelId="{D559C2EB-2111-44DB-8ECF-D0B99B814DCF}" type="presParOf" srcId="{9B5DFF6B-79E0-4ECA-9F1B-8F22AFC934C7}" destId="{477DA374-6DB3-4842-A5DC-6A9FC84E6D87}" srcOrd="1" destOrd="0" presId="urn:microsoft.com/office/officeart/2009/layout/CircleArrowProcess"/>
    <dgm:cxn modelId="{77761192-3A3D-4915-A010-8DFC2C579FBC}" type="presParOf" srcId="{9B5DFF6B-79E0-4ECA-9F1B-8F22AFC934C7}" destId="{3963961A-9F43-479B-A564-5113F3C1C123}" srcOrd="2" destOrd="0" presId="urn:microsoft.com/office/officeart/2009/layout/CircleArrowProcess"/>
    <dgm:cxn modelId="{F4E475AA-545D-4C51-8AC6-57A7154DEEBC}" type="presParOf" srcId="{3963961A-9F43-479B-A564-5113F3C1C123}" destId="{B26BEA63-8E29-44E6-AF90-189CD899F9E6}" srcOrd="0" destOrd="0" presId="urn:microsoft.com/office/officeart/2009/layout/CircleArrowProcess"/>
    <dgm:cxn modelId="{FA86B4E3-2F5F-4164-9569-3C88345CB4A1}" type="presParOf" srcId="{9B5DFF6B-79E0-4ECA-9F1B-8F22AFC934C7}" destId="{3C22B485-38E9-4C8B-8FEF-F5AF5788BD47}" srcOrd="3" destOrd="0" presId="urn:microsoft.com/office/officeart/2009/layout/CircleArrowProcess"/>
    <dgm:cxn modelId="{B482F616-2587-4CC6-BBEA-EC6C8717E0C3}" type="presParOf" srcId="{9B5DFF6B-79E0-4ECA-9F1B-8F22AFC934C7}" destId="{0401AA7D-5EE6-4943-A8C5-1534F6AA32B8}" srcOrd="4" destOrd="0" presId="urn:microsoft.com/office/officeart/2009/layout/CircleArrowProcess"/>
    <dgm:cxn modelId="{62F20DAE-6B03-4982-AA64-E8E2A3EA89F9}" type="presParOf" srcId="{0401AA7D-5EE6-4943-A8C5-1534F6AA32B8}" destId="{B0BF9CED-4C77-4C1A-A53E-F8B2B78EC885}" srcOrd="0" destOrd="0" presId="urn:microsoft.com/office/officeart/2009/layout/CircleArrowProcess"/>
    <dgm:cxn modelId="{845C8427-6EB0-41E7-8358-2DB0C0B967CE}" type="presParOf" srcId="{9B5DFF6B-79E0-4ECA-9F1B-8F22AFC934C7}" destId="{AFDCE2DA-2BBD-4C73-B876-FBF672ADAC66}" srcOrd="5" destOrd="0" presId="urn:microsoft.com/office/officeart/2009/layout/CircleArrowProcess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1A655C2-CE98-400D-94A5-A43001FFF7A2}">
      <dsp:nvSpPr>
        <dsp:cNvPr id="0" name=""/>
        <dsp:cNvSpPr/>
      </dsp:nvSpPr>
      <dsp:spPr>
        <a:xfrm>
          <a:off x="0" y="217227"/>
          <a:ext cx="7316906" cy="1487070"/>
        </a:xfrm>
        <a:prstGeom prst="roundRect">
          <a:avLst/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9070" tIns="179070" rIns="179070" bIns="179070" numCol="1" spcCol="1270" anchor="ctr" anchorCtr="0">
          <a:noAutofit/>
        </a:bodyPr>
        <a:lstStyle/>
        <a:p>
          <a:pPr marL="0" lvl="0" indent="0" algn="l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4700" kern="1200" dirty="0"/>
            <a:t>Obiettivo primario</a:t>
          </a:r>
        </a:p>
      </dsp:txBody>
      <dsp:txXfrm>
        <a:off x="72593" y="289820"/>
        <a:ext cx="7171720" cy="1341884"/>
      </dsp:txXfrm>
    </dsp:sp>
    <dsp:sp modelId="{884EE17D-881D-4454-8527-5B23D753758F}">
      <dsp:nvSpPr>
        <dsp:cNvPr id="0" name=""/>
        <dsp:cNvSpPr/>
      </dsp:nvSpPr>
      <dsp:spPr>
        <a:xfrm>
          <a:off x="0" y="1801957"/>
          <a:ext cx="7316906" cy="1283400"/>
        </a:xfrm>
        <a:prstGeom prst="rect">
          <a:avLst/>
        </a:prstGeom>
        <a:solidFill>
          <a:schemeClr val="bg1"/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32312" tIns="52070" rIns="291592" bIns="52070" numCol="1" spcCol="1270" anchor="t" anchorCtr="0">
          <a:noAutofit/>
        </a:bodyPr>
        <a:lstStyle/>
        <a:p>
          <a:pPr marL="0" lvl="1" indent="0" algn="l" defTabSz="1822450">
            <a:lnSpc>
              <a:spcPct val="100000"/>
            </a:lnSpc>
            <a:spcBef>
              <a:spcPct val="0"/>
            </a:spcBef>
            <a:spcAft>
              <a:spcPts val="0"/>
            </a:spcAft>
            <a:buFont typeface="+mj-lt"/>
            <a:buNone/>
          </a:pPr>
          <a:r>
            <a:rPr lang="it-IT" sz="4100" kern="1200" dirty="0">
              <a:effectLst/>
              <a:latin typeface="Garamond" panose="02020404030301010803" pitchFamily="18" charset="0"/>
              <a:ea typeface="Calibri" panose="020F0502020204030204" pitchFamily="34" charset="0"/>
              <a:cs typeface="Calibri" panose="020F0502020204030204" pitchFamily="34" charset="0"/>
            </a:rPr>
            <a:t>  </a:t>
          </a:r>
          <a:r>
            <a:rPr lang="it-IT" sz="2000" kern="1200" dirty="0">
              <a:effectLst/>
              <a:latin typeface="Arial Rounded MT Bold" panose="020F0704030504030204" pitchFamily="34" charset="77"/>
              <a:ea typeface="Calibri" panose="020F0502020204030204" pitchFamily="34" charset="0"/>
              <a:cs typeface="Calibri" panose="020F0502020204030204" pitchFamily="34" charset="0"/>
            </a:rPr>
            <a:t>Valorizzazione degli scarti della filiera agricola come substrati per la crescita di microorganismi produttori di </a:t>
          </a:r>
          <a:r>
            <a:rPr lang="it-IT" sz="2000" kern="1200" dirty="0" err="1">
              <a:effectLst/>
              <a:latin typeface="Arial Rounded MT Bold" panose="020F0704030504030204" pitchFamily="34" charset="77"/>
              <a:ea typeface="Calibri" panose="020F0502020204030204" pitchFamily="34" charset="0"/>
              <a:cs typeface="Calibri" panose="020F0502020204030204" pitchFamily="34" charset="0"/>
            </a:rPr>
            <a:t>biosurfattanti</a:t>
          </a:r>
          <a:endParaRPr lang="it-IT" sz="2000" kern="1200" dirty="0">
            <a:latin typeface="Arial Rounded MT Bold" panose="020F0704030504030204" pitchFamily="34" charset="77"/>
          </a:endParaRPr>
        </a:p>
      </dsp:txBody>
      <dsp:txXfrm>
        <a:off x="0" y="1801957"/>
        <a:ext cx="7316906" cy="1283400"/>
      </dsp:txXfrm>
    </dsp:sp>
    <dsp:sp modelId="{66A5DD1B-074F-46BB-8709-B1E229DF2273}">
      <dsp:nvSpPr>
        <dsp:cNvPr id="0" name=""/>
        <dsp:cNvSpPr/>
      </dsp:nvSpPr>
      <dsp:spPr>
        <a:xfrm>
          <a:off x="0" y="3243189"/>
          <a:ext cx="7316906" cy="1141073"/>
        </a:xfrm>
        <a:prstGeom prst="roundRect">
          <a:avLst/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9070" tIns="179070" rIns="179070" bIns="179070" numCol="1" spcCol="1270" anchor="ctr" anchorCtr="0">
          <a:noAutofit/>
        </a:bodyPr>
        <a:lstStyle/>
        <a:p>
          <a:pPr marL="0" lvl="0" indent="0" algn="l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4700" kern="1200" dirty="0"/>
            <a:t>Obiettivo</a:t>
          </a:r>
          <a:r>
            <a:rPr lang="it-IT" sz="4700" kern="1200" baseline="0" dirty="0"/>
            <a:t> secondario</a:t>
          </a:r>
          <a:endParaRPr lang="it-IT" sz="4700" kern="1200" dirty="0"/>
        </a:p>
      </dsp:txBody>
      <dsp:txXfrm>
        <a:off x="55703" y="3298892"/>
        <a:ext cx="7205500" cy="1029667"/>
      </dsp:txXfrm>
    </dsp:sp>
    <dsp:sp modelId="{DB5D44D1-3E55-482D-98DE-0ED9A97E2058}">
      <dsp:nvSpPr>
        <dsp:cNvPr id="0" name=""/>
        <dsp:cNvSpPr/>
      </dsp:nvSpPr>
      <dsp:spPr>
        <a:xfrm>
          <a:off x="0" y="4521732"/>
          <a:ext cx="7316906" cy="1026720"/>
        </a:xfrm>
        <a:prstGeom prst="rect">
          <a:avLst/>
        </a:prstGeom>
        <a:solidFill>
          <a:schemeClr val="bg1"/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32312" tIns="48260" rIns="270256" bIns="48260" numCol="1" spcCol="1270" anchor="t" anchorCtr="0">
          <a:noAutofit/>
        </a:bodyPr>
        <a:lstStyle/>
        <a:p>
          <a:pPr marL="285750" lvl="1" indent="-285750" algn="l" defTabSz="1689100">
            <a:lnSpc>
              <a:spcPct val="90000"/>
            </a:lnSpc>
            <a:spcBef>
              <a:spcPct val="0"/>
            </a:spcBef>
            <a:spcAft>
              <a:spcPct val="20000"/>
            </a:spcAft>
            <a:buFont typeface="+mj-lt"/>
            <a:buNone/>
          </a:pPr>
          <a:r>
            <a:rPr lang="it-IT" sz="3800" kern="1200" dirty="0">
              <a:effectLst/>
              <a:latin typeface="Garamond" panose="02020404030301010803" pitchFamily="18" charset="0"/>
              <a:ea typeface="Calibri" panose="020F0502020204030204" pitchFamily="34" charset="0"/>
              <a:cs typeface="Calibri" panose="020F0502020204030204" pitchFamily="34" charset="0"/>
            </a:rPr>
            <a:t>  </a:t>
          </a:r>
          <a:r>
            <a:rPr lang="it-IT" sz="2000" kern="1200" dirty="0">
              <a:effectLst/>
              <a:latin typeface="Arial Rounded MT Bold" panose="020F0704030504030204" pitchFamily="34" charset="77"/>
              <a:ea typeface="Calibri" panose="020F0502020204030204" pitchFamily="34" charset="0"/>
              <a:cs typeface="Calibri" panose="020F0502020204030204" pitchFamily="34" charset="0"/>
            </a:rPr>
            <a:t>Implementazione della produzione di biosurfattanti            </a:t>
          </a:r>
          <a:endParaRPr lang="it-IT" sz="2000" kern="1200" dirty="0">
            <a:latin typeface="Arial Rounded MT Bold" panose="020F0704030504030204" pitchFamily="34" charset="77"/>
          </a:endParaRPr>
        </a:p>
      </dsp:txBody>
      <dsp:txXfrm>
        <a:off x="0" y="4521732"/>
        <a:ext cx="7316906" cy="102672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F4B9176-B079-4C04-93D2-6741F66887CC}">
      <dsp:nvSpPr>
        <dsp:cNvPr id="0" name=""/>
        <dsp:cNvSpPr/>
      </dsp:nvSpPr>
      <dsp:spPr>
        <a:xfrm>
          <a:off x="1558221" y="0"/>
          <a:ext cx="2545299" cy="2545686"/>
        </a:xfrm>
        <a:prstGeom prst="circularArrow">
          <a:avLst>
            <a:gd name="adj1" fmla="val 10980"/>
            <a:gd name="adj2" fmla="val 1142322"/>
            <a:gd name="adj3" fmla="val 4500000"/>
            <a:gd name="adj4" fmla="val 10800000"/>
            <a:gd name="adj5" fmla="val 125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77DA374-6DB3-4842-A5DC-6A9FC84E6D87}">
      <dsp:nvSpPr>
        <dsp:cNvPr id="0" name=""/>
        <dsp:cNvSpPr/>
      </dsp:nvSpPr>
      <dsp:spPr>
        <a:xfrm>
          <a:off x="2326876" y="713741"/>
          <a:ext cx="950713" cy="975253"/>
        </a:xfrm>
        <a:prstGeom prst="rect">
          <a:avLst/>
        </a:prstGeom>
        <a:solidFill>
          <a:schemeClr val="bg1"/>
        </a:solidFill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200" b="1" kern="1200" dirty="0"/>
            <a:t>SCARTI PROVENIENTI DA FILIERE CEREALICOLE</a:t>
          </a:r>
          <a:endParaRPr lang="it-IT" sz="1200" kern="1200" dirty="0"/>
        </a:p>
      </dsp:txBody>
      <dsp:txXfrm>
        <a:off x="2326876" y="713741"/>
        <a:ext cx="950713" cy="975253"/>
      </dsp:txXfrm>
    </dsp:sp>
    <dsp:sp modelId="{B26BEA63-8E29-44E6-AF90-189CD899F9E6}">
      <dsp:nvSpPr>
        <dsp:cNvPr id="0" name=""/>
        <dsp:cNvSpPr/>
      </dsp:nvSpPr>
      <dsp:spPr>
        <a:xfrm>
          <a:off x="870465" y="1520269"/>
          <a:ext cx="2545299" cy="2545686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solidFill>
          <a:schemeClr val="accent4">
            <a:hueOff val="4900445"/>
            <a:satOff val="-20388"/>
            <a:lumOff val="4804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C22B485-38E9-4C8B-8FEF-F5AF5788BD47}">
      <dsp:nvSpPr>
        <dsp:cNvPr id="0" name=""/>
        <dsp:cNvSpPr/>
      </dsp:nvSpPr>
      <dsp:spPr>
        <a:xfrm>
          <a:off x="1354737" y="2349743"/>
          <a:ext cx="1589713" cy="847014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200" b="1" kern="1200" dirty="0"/>
            <a:t>SUBSTRATI ADATTI PER LA CRESCITA MICROBICA E PER LA PRODUZIONE DI BIOSURFATTANTI</a:t>
          </a:r>
          <a:endParaRPr lang="it-IT" sz="1200" kern="1200" dirty="0"/>
        </a:p>
      </dsp:txBody>
      <dsp:txXfrm>
        <a:off x="1354737" y="2349743"/>
        <a:ext cx="1589713" cy="847014"/>
      </dsp:txXfrm>
    </dsp:sp>
    <dsp:sp modelId="{B0BF9CED-4C77-4C1A-A53E-F8B2B78EC885}">
      <dsp:nvSpPr>
        <dsp:cNvPr id="0" name=""/>
        <dsp:cNvSpPr/>
      </dsp:nvSpPr>
      <dsp:spPr>
        <a:xfrm>
          <a:off x="1739379" y="3100407"/>
          <a:ext cx="2186806" cy="2187682"/>
        </a:xfrm>
        <a:prstGeom prst="blockArc">
          <a:avLst>
            <a:gd name="adj1" fmla="val 13500000"/>
            <a:gd name="adj2" fmla="val 10800000"/>
            <a:gd name="adj3" fmla="val 12740"/>
          </a:avLst>
        </a:prstGeom>
        <a:solidFill>
          <a:schemeClr val="accent4">
            <a:hueOff val="9800891"/>
            <a:satOff val="-40777"/>
            <a:lumOff val="9608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FDCE2DA-2BBD-4C73-B876-FBF672ADAC66}">
      <dsp:nvSpPr>
        <dsp:cNvPr id="0" name=""/>
        <dsp:cNvSpPr/>
      </dsp:nvSpPr>
      <dsp:spPr>
        <a:xfrm>
          <a:off x="2015375" y="3535581"/>
          <a:ext cx="1702608" cy="1300014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200" b="1" kern="1200" dirty="0"/>
            <a:t>UTILIZZO PER IL BIORISANAMENTO</a:t>
          </a:r>
          <a:endParaRPr lang="it-IT" sz="1200" kern="1200" dirty="0"/>
        </a:p>
      </dsp:txBody>
      <dsp:txXfrm>
        <a:off x="2015375" y="3535581"/>
        <a:ext cx="1702608" cy="130001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layout/CircleArrowProcess">
  <dgm:title val=""/>
  <dgm:desc val=""/>
  <dgm:catLst>
    <dgm:cat type="process" pri="16500"/>
    <dgm:cat type="cycle" pri="16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5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0.1144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Parent1" refType="w" fact="0.2368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0822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6678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5164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  <dgm:constr type="l" for="ch" forName="Accent2" refType="w" fact="0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</dgm:constrLst>
          </dgm:if>
          <dgm:if name="Name6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.1479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Parent1" refType="w" fact="0.2656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Accent3" refType="w" fact="0.185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2" refType="w" fact="0.1183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266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2" refType="w" fact="0.532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1" refType="w" fact="0.680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3" refType="w" fact="0.680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7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.1481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Parent1" refType="w" fact="0.2658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1171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2658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1171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6804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5348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6804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5348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  <dgm:constr type="l" for="ch" forName="Accent4" refType="w" fact="0.038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</dgm:constrLst>
          </dgm:if>
          <dgm:if name="Name8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.1481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186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2658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1171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2658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1171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2658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6804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5348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6804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5348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6804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9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.1481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Parent1" refType="w" fact="0.2658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1171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2658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1171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Child1" refType="w" fact="0.6804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5348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6804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5348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Accent5" refType="w" fact="0.1481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038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5" refType="w" fact="0.2658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1171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5" refType="w" fact="0.6804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5348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0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.1481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Parent1" refType="w" fact="0.2658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1171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2658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1171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Child1" refType="w" fact="0.6804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5348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6804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5348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Accent5" refType="w" fact="0.1481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186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5" refType="w" fact="0.2658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1171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2658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5" refType="w" fact="0.6804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5348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6804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14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-0.0407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Accent2" refType="w" fact="0.1533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  <dgm:constr type="l" for="ch" forName="Parent1" refType="w" fact="0.0822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2368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5164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6678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</dgm:constrLst>
          </dgm:if>
          <dgm:if name="Name15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.1479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Accent3" refType="w" fact="0.037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1" refType="w" fact="0.1183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Parent2" refType="w" fact="0.2656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118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1" refType="w" fact="0.532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2" refType="w" fact="0.680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3" refType="w" fact="0.532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16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.1481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Accent4" refType="w" fact="0.186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  <dgm:constr type="l" for="ch" forName="Parent1" refType="w" fact="0.1171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2658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1171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2658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5348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6804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5348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6804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</dgm:constrLst>
          </dgm:if>
          <dgm:if name="Name17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.1481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.1481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0378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1171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2658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1171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2658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1171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5348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6804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5348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6804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5348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18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.1481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.1481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Accent5" refType="w" fact="0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186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1" refType="w" fact="0.1171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2658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1171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2658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Parent5" refType="w" fact="0.1171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2658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1" refType="w" fact="0.5348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6804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5348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6804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Child5" refType="w" fact="0.5348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6804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9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.1481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.1481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Accent5" refType="w" fact="0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.1481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0378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1" refType="w" fact="0.1171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2658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1171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2658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Parent5" refType="w" fact="0.1171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2658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1171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1" refType="w" fact="0.5348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6804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5348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6804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Child5" refType="w" fact="0.5348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6804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5348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0">
            <dgm:if name="Name21" func="var" arg="dir" op="equ" val="norm">
              <dgm:choose name="Name22">
                <dgm:if name="Name23" axis="precedSib" ptType="node" func="cnt" op="equ" val="0">
                  <dgm:choose name="Name24">
                    <dgm:if name="Name25" axis="followSib" ptType="node" func="cnt" op="equ" val="0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150"/>
                          <dgm:adj idx="4" val="180"/>
                          <dgm:adj idx="5" val="0.125"/>
                        </dgm:adjLst>
                      </dgm:shape>
                    </dgm:if>
                    <dgm:else name="Name26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75"/>
                          <dgm:adj idx="4" val="180"/>
                          <dgm:adj idx="5" val="0.125"/>
                        </dgm:adjLst>
                      </dgm:shape>
                    </dgm:else>
                  </dgm:choose>
                </dgm:if>
                <dgm:else name="Name27">
                  <dgm:choose name="Name28">
                    <dgm:if name="Name29" axis="followSib" ptType="node" func="cnt" op="equ" val="0">
                      <dgm:choose name="Name30">
                        <dgm:if name="Name31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2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3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4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5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37"/>
                      </dgm:choose>
                    </dgm:if>
                    <dgm:else name="Name38">
                      <dgm:choose name="Name39">
                        <dgm:if name="Name40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41" axis="precedSib" ptType="node" func="cnt" op="equ" val="1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2" axis="precedSib" ptType="node" func="cnt" op="equ" val="2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3" axis="precedSib" ptType="node" func="cnt" op="equ" val="3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4" axis="precedSib" ptType="node" func="cnt" op="equ" val="4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5" axis="precedSib" ptType="node" func="cnt" op="equ" val="5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47"/>
                      </dgm:choose>
                    </dgm:else>
                  </dgm:choose>
                </dgm:else>
              </dgm:choose>
            </dgm:if>
            <dgm:else name="Name48">
              <dgm:choose name="Name49">
                <dgm:if name="Name50" axis="precedSib" ptType="node" func="cnt" op="equ" val="0">
                  <dgm:choose name="Name51">
                    <dgm:if name="Name52" axis="followSib" ptType="node" func="cnt" op="equ" val="0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30"/>
                          <dgm:adj idx="4" val="0"/>
                          <dgm:adj idx="5" val="0.125"/>
                        </dgm:adjLst>
                      </dgm:shape>
                    </dgm:if>
                    <dgm:else name="Name53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105"/>
                          <dgm:adj idx="4" val="0"/>
                          <dgm:adj idx="5" val="0.125"/>
                        </dgm:adjLst>
                      </dgm:shape>
                    </dgm:else>
                  </dgm:choose>
                </dgm:if>
                <dgm:else name="Name54">
                  <dgm:choose name="Name55">
                    <dgm:if name="Name56" axis="followSib" ptType="node" func="cnt" op="equ" val="0">
                      <dgm:choose name="Name57">
                        <dgm:if name="Name58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59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0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1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2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64"/>
                      </dgm:choose>
                    </dgm:if>
                    <dgm:else name="Name65">
                      <dgm:choose name="Name66">
                        <dgm:if name="Name67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68" axis="precedSib" ptType="node" func="cnt" op="equ" val="1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69" axis="precedSib" ptType="node" func="cnt" op="equ" val="2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0" axis="precedSib" ptType="node" func="cnt" op="equ" val="3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1" axis="precedSib" ptType="node" func="cnt" op="equ" val="4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2" axis="precedSib" ptType="node" func="cnt" op="equ" val="5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74"/>
                      </dgm:choose>
                    </dgm:else>
                  </dgm:choose>
                </dgm:else>
              </dgm:choose>
            </dgm:else>
          </dgm:choose>
          <dgm:presOf/>
        </dgm:layoutNode>
      </dgm:forEach>
    </dgm:forEach>
    <dgm:forEach name="Name75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  <dgm:choose name="Name77">
        <dgm:if name="Name78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79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0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81" ref="accentRepeat"/>
      </dgm:layoutNode>
      <dgm:choose name="Name82">
        <dgm:if name="Name83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choose name="Name87">
        <dgm:if name="Name88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9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91" ref="accentRepeat"/>
      </dgm:layoutNode>
      <dgm:choose name="Name92">
        <dgm:if name="Name9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5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96" ref="accentRepeat"/>
      </dgm:layoutNode>
      <dgm:choose name="Name97">
        <dgm:if name="Name98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9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0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101" ref="accentRepeat"/>
      </dgm:layoutNode>
      <dgm:choose name="Name102">
        <dgm:if name="Name103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4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5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06" ref="accentRepeat"/>
      </dgm:layoutNode>
      <dgm:choose name="Name107">
        <dgm:if name="Name108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9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9A1419-6088-44C6-9CDA-B980C14C3CC6}" type="datetimeFigureOut">
              <a:rPr lang="it-IT" smtClean="0"/>
              <a:t>27/10/23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CD014A-A86C-4ACD-A445-542A7AE861FE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922727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CD014A-A86C-4ACD-A445-542A7AE861FE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545770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CD014A-A86C-4ACD-A445-542A7AE861FE}" type="slidenum">
              <a:rPr lang="it-IT" smtClean="0"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875389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CD014A-A86C-4ACD-A445-542A7AE861FE}" type="slidenum">
              <a:rPr lang="it-IT" smtClean="0"/>
              <a:t>21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646325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F304A73-E27E-477D-965D-6497BA4773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E48CA589-F2E4-4ACB-B99F-2A066E3B47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7C2874D5-71D3-4C38-87BF-FAD76714EE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79437-CEB1-4D11-A396-783A53A3C0FD}" type="datetimeFigureOut">
              <a:rPr lang="it-IT" smtClean="0"/>
              <a:t>27/10/23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2651AA56-0FCE-458D-B6F2-AF57D5CF2F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E03182B4-D83B-4EBB-A420-04B1B4CA69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ED9FE-DF6F-4F27-9E0C-72854E5A2212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727923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24F8414-4502-419E-873A-DD19A24917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8E9ECA80-D6FB-4F9C-9110-806D7DD71A5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A14E7EA0-DF92-49BD-90C4-AAA7142E66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79437-CEB1-4D11-A396-783A53A3C0FD}" type="datetimeFigureOut">
              <a:rPr lang="it-IT" smtClean="0"/>
              <a:t>27/10/23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EE3DCF39-4774-407C-BF16-1FA42C87AA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27C90C96-047C-46F4-88AB-5A954F4490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ED9FE-DF6F-4F27-9E0C-72854E5A2212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665579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F1582403-11CD-413A-94E3-74CAFEDE4BD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790B168C-1B2E-4CDF-A70B-A9FBD88E330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FDEBA771-C9B6-455B-AC30-6746760595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79437-CEB1-4D11-A396-783A53A3C0FD}" type="datetimeFigureOut">
              <a:rPr lang="it-IT" smtClean="0"/>
              <a:t>27/10/23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C6C034BC-64D1-423C-9EE2-7B9DF9819F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111C5DF3-0BAE-4F99-9A90-E868DED414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ED9FE-DF6F-4F27-9E0C-72854E5A2212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70401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388B80E-F6C7-412F-8ECD-D9614AE073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8A73FF85-C85F-4743-9F65-F0896D11A8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C00CA2CD-510C-4799-99FC-D4411D8D61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79437-CEB1-4D11-A396-783A53A3C0FD}" type="datetimeFigureOut">
              <a:rPr lang="it-IT" smtClean="0"/>
              <a:t>27/10/23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E2938720-6DD5-49BD-AD8A-B1A833AD2F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06EDFEC4-F780-4B92-92AD-A16A7A48BE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ED9FE-DF6F-4F27-9E0C-72854E5A2212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384455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796AA8E-F193-4105-AB43-F032CCEB62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3ED1019B-610C-4DD7-9D33-12E7B6CC65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5709A968-C2F9-4C78-B824-7298CA5528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79437-CEB1-4D11-A396-783A53A3C0FD}" type="datetimeFigureOut">
              <a:rPr lang="it-IT" smtClean="0"/>
              <a:t>27/10/23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FC07BCFB-38F9-4748-9459-2A246AC304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34C583CF-DBCB-43FC-9074-ED5F39D1B5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ED9FE-DF6F-4F27-9E0C-72854E5A2212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406538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B5C5105-A10C-4F6B-B779-FB7F43CBB6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72727C48-5687-441D-9C5B-CD13A700A84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10CAFF8B-C389-4812-91A3-EC3AD2513E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E4F19D7B-9997-45AD-9E37-FE7C029E80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79437-CEB1-4D11-A396-783A53A3C0FD}" type="datetimeFigureOut">
              <a:rPr lang="it-IT" smtClean="0"/>
              <a:t>27/10/23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478580FA-F09C-4434-A8B2-3C439D74D0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B1E5D8F6-2BB0-467F-89CF-EDEAA84AF7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ED9FE-DF6F-4F27-9E0C-72854E5A2212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516784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D70D6B7-3B4B-4687-8F2A-3D31BA14D1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5E782E1E-00FD-413F-87DE-399DE390DF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4118FCA4-95A1-4B9D-A53F-6692941373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E4F15D0A-52A2-4580-B68D-2FE101C7ACE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9F39A8B5-D482-4B4A-A2FF-47E5C8D8734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A167904B-F366-4399-AEC5-246542A9C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79437-CEB1-4D11-A396-783A53A3C0FD}" type="datetimeFigureOut">
              <a:rPr lang="it-IT" smtClean="0"/>
              <a:t>27/10/23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81124AA5-D6D5-4F80-94F7-811F2FF288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66825B49-0BA3-4319-8E5C-1099FC5FA7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ED9FE-DF6F-4F27-9E0C-72854E5A2212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59803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AC402DA-3F95-45F9-99B2-21902FE66C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5B56391A-D6C1-4BE1-B6FA-7C31662F5A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79437-CEB1-4D11-A396-783A53A3C0FD}" type="datetimeFigureOut">
              <a:rPr lang="it-IT" smtClean="0"/>
              <a:t>27/10/23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A5D4BDCF-F599-4B06-8A40-F3DE237E6A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E5848C78-D5B2-4A40-A2D4-1A19996953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ED9FE-DF6F-4F27-9E0C-72854E5A2212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751071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EA277E2E-FE04-4010-9F6D-EE86654F87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79437-CEB1-4D11-A396-783A53A3C0FD}" type="datetimeFigureOut">
              <a:rPr lang="it-IT" smtClean="0"/>
              <a:t>27/10/23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1D21EDE4-930F-467C-A17E-29157A4076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5BCAA37B-D1C3-4DEA-A511-9363ECC0A9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ED9FE-DF6F-4F27-9E0C-72854E5A2212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430188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9E99FB6-6BE4-4A10-8CAE-D3A9B148EA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E9BA03B1-4F8C-4D2A-9052-8F8D7CFE90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848BC9B5-F2CB-482E-8FED-AEF7CFCDC92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4E57555E-E0AE-4835-8038-4D3A18E6EF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79437-CEB1-4D11-A396-783A53A3C0FD}" type="datetimeFigureOut">
              <a:rPr lang="it-IT" smtClean="0"/>
              <a:t>27/10/23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1C4DD97E-A539-4CC9-BABD-5E95EB63B4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D3336E07-C72D-4C3E-AD9D-E02DB43CF7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ED9FE-DF6F-4F27-9E0C-72854E5A2212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788193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C7A1530-D7AC-45D4-B8C6-C2ED3931C6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0D24114B-7AFD-4CBB-952A-4057F9BA56B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/>
              <a:t>Fare clic sull'icona per inserire un'immagine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0A4ECA78-F3D1-46A7-A071-566AF2B8A3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874ECAF7-54A5-4506-BAC2-5AA2DC8F8B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79437-CEB1-4D11-A396-783A53A3C0FD}" type="datetimeFigureOut">
              <a:rPr lang="it-IT" smtClean="0"/>
              <a:t>27/10/23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18479E6A-3927-4565-8C5C-3491A45C89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CBA4F0E9-C393-4F34-90FC-1499128665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ED9FE-DF6F-4F27-9E0C-72854E5A2212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6947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8DFA2EB6-9415-48FD-BC9B-8FEA09653D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655B42DC-613F-4D6C-8642-A0F29A596F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20E8334C-B4D4-41BC-8F88-056167D02AC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079437-CEB1-4D11-A396-783A53A3C0FD}" type="datetimeFigureOut">
              <a:rPr lang="it-IT" smtClean="0"/>
              <a:t>27/10/23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F3B67232-82B2-4FC1-8F21-CE572E72D16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6374D311-A33D-45AA-A93C-E8EC4EF0693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5ED9FE-DF6F-4F27-9E0C-72854E5A2212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176822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7" Type="http://schemas.openxmlformats.org/officeDocument/2006/relationships/image" Target="../media/image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image" Target="../media/image3.PNG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12" Type="http://schemas.openxmlformats.org/officeDocument/2006/relationships/image" Target="../media/image2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.PN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0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12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.jpg"/><Relationship Id="rId11" Type="http://schemas.openxmlformats.org/officeDocument/2006/relationships/image" Target="../media/image2.PNG"/><Relationship Id="rId5" Type="http://schemas.openxmlformats.org/officeDocument/2006/relationships/image" Target="../media/image14.png"/><Relationship Id="rId10" Type="http://schemas.openxmlformats.org/officeDocument/2006/relationships/image" Target="../media/image19.jpeg"/><Relationship Id="rId4" Type="http://schemas.openxmlformats.org/officeDocument/2006/relationships/image" Target="../media/image13.jpeg"/><Relationship Id="rId9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72457E65-D31B-4087-4E6F-4B919A7D3384}"/>
              </a:ext>
            </a:extLst>
          </p:cNvPr>
          <p:cNvSpPr txBox="1"/>
          <p:nvPr/>
        </p:nvSpPr>
        <p:spPr>
          <a:xfrm>
            <a:off x="3590578" y="6270525"/>
            <a:ext cx="501083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PROGETTO LATTE DOC: https://santangiolina.com/progetto-di-filiera/</a:t>
            </a:r>
          </a:p>
        </p:txBody>
      </p:sp>
      <p:pic>
        <p:nvPicPr>
          <p:cNvPr id="12" name="Immagine 11" descr="Immagine che contiene testo&#10;&#10;Descrizione generata automaticamente">
            <a:extLst>
              <a:ext uri="{FF2B5EF4-FFF2-40B4-BE49-F238E27FC236}">
                <a16:creationId xmlns:a16="http://schemas.microsoft.com/office/drawing/2014/main" id="{21FAEE0F-0115-9A16-5358-A3A43D6C2E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03" y="2152744"/>
            <a:ext cx="12076594" cy="2000465"/>
          </a:xfrm>
          <a:prstGeom prst="rect">
            <a:avLst/>
          </a:prstGeom>
        </p:spPr>
      </p:pic>
      <p:sp>
        <p:nvSpPr>
          <p:cNvPr id="14" name="Rettangolo 13">
            <a:extLst>
              <a:ext uri="{FF2B5EF4-FFF2-40B4-BE49-F238E27FC236}">
                <a16:creationId xmlns:a16="http://schemas.microsoft.com/office/drawing/2014/main" id="{A3EBE762-34B2-17FF-F3ED-199992F89C9F}"/>
              </a:ext>
            </a:extLst>
          </p:cNvPr>
          <p:cNvSpPr/>
          <p:nvPr/>
        </p:nvSpPr>
        <p:spPr>
          <a:xfrm>
            <a:off x="0" y="6143348"/>
            <a:ext cx="12191999" cy="71465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29A9052D-1561-4B30-D14A-945C8CB1BC18}"/>
              </a:ext>
            </a:extLst>
          </p:cNvPr>
          <p:cNvSpPr txBox="1"/>
          <p:nvPr/>
        </p:nvSpPr>
        <p:spPr>
          <a:xfrm>
            <a:off x="115409" y="6208286"/>
            <a:ext cx="371869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PROGETTO RICREA: </a:t>
            </a:r>
          </a:p>
          <a:p>
            <a:pPr algn="ctr"/>
            <a:r>
              <a:rPr lang="it-IT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https://www.progetto-ricrea.org/</a:t>
            </a:r>
          </a:p>
        </p:txBody>
      </p:sp>
      <p:pic>
        <p:nvPicPr>
          <p:cNvPr id="17" name="Immagine 16">
            <a:extLst>
              <a:ext uri="{FF2B5EF4-FFF2-40B4-BE49-F238E27FC236}">
                <a16:creationId xmlns:a16="http://schemas.microsoft.com/office/drawing/2014/main" id="{44A3999A-6933-24F0-48CD-B6B35513AF1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" y="0"/>
            <a:ext cx="12192003" cy="982921"/>
          </a:xfrm>
          <a:prstGeom prst="rect">
            <a:avLst/>
          </a:prstGeom>
        </p:spPr>
      </p:pic>
      <p:pic>
        <p:nvPicPr>
          <p:cNvPr id="19" name="Immagine 18">
            <a:extLst>
              <a:ext uri="{FF2B5EF4-FFF2-40B4-BE49-F238E27FC236}">
                <a16:creationId xmlns:a16="http://schemas.microsoft.com/office/drawing/2014/main" id="{475EF60F-3D84-EFB7-649C-47427D2D225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8239" y="6143348"/>
            <a:ext cx="7993761" cy="714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30384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5">
            <a:extLst>
              <a:ext uri="{FF2B5EF4-FFF2-40B4-BE49-F238E27FC236}">
                <a16:creationId xmlns:a16="http://schemas.microsoft.com/office/drawing/2014/main" id="{8CBF62AE-7A8C-6808-620F-41114EAFB1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21821" y="3812954"/>
            <a:ext cx="6465287" cy="1516014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2400" kern="1200" dirty="0">
                <a:latin typeface="Arial Rounded MT Bold" panose="020F0704030504030204" pitchFamily="34" charset="77"/>
              </a:rPr>
              <a:t>Prove </a:t>
            </a:r>
            <a:r>
              <a:rPr lang="en-US" sz="2400" kern="1200" dirty="0" err="1">
                <a:latin typeface="Arial Rounded MT Bold" panose="020F0704030504030204" pitchFamily="34" charset="77"/>
              </a:rPr>
              <a:t>preliminari</a:t>
            </a:r>
            <a:r>
              <a:rPr lang="en-US" sz="2400" kern="1200" dirty="0">
                <a:latin typeface="Arial Rounded MT Bold" panose="020F0704030504030204" pitchFamily="34" charset="77"/>
              </a:rPr>
              <a:t> di </a:t>
            </a:r>
            <a:r>
              <a:rPr lang="en-US" sz="2400" kern="1200" dirty="0" err="1">
                <a:latin typeface="Arial Rounded MT Bold" panose="020F0704030504030204" pitchFamily="34" charset="77"/>
              </a:rPr>
              <a:t>produzione</a:t>
            </a:r>
            <a:r>
              <a:rPr lang="en-US" sz="2400" kern="1200" dirty="0">
                <a:latin typeface="Arial Rounded MT Bold" panose="020F0704030504030204" pitchFamily="34" charset="77"/>
              </a:rPr>
              <a:t> </a:t>
            </a:r>
            <a:r>
              <a:rPr lang="en-US" sz="2400" kern="1200" dirty="0" err="1">
                <a:latin typeface="Arial Rounded MT Bold" panose="020F0704030504030204" pitchFamily="34" charset="77"/>
              </a:rPr>
              <a:t>su</a:t>
            </a:r>
            <a:r>
              <a:rPr lang="en-US" sz="2400" kern="1200" dirty="0">
                <a:latin typeface="Arial Rounded MT Bold" panose="020F0704030504030204" pitchFamily="34" charset="77"/>
              </a:rPr>
              <a:t> </a:t>
            </a:r>
            <a:r>
              <a:rPr lang="en-US" sz="2400" kern="1200" dirty="0" err="1">
                <a:latin typeface="Arial Rounded MT Bold" panose="020F0704030504030204" pitchFamily="34" charset="77"/>
              </a:rPr>
              <a:t>scarti</a:t>
            </a:r>
            <a:r>
              <a:rPr lang="en-US" sz="2400" kern="1200" dirty="0">
                <a:latin typeface="Arial Rounded MT Bold" panose="020F0704030504030204" pitchFamily="34" charset="77"/>
              </a:rPr>
              <a:t> </a:t>
            </a:r>
            <a:r>
              <a:rPr lang="en-US" sz="2400" kern="1200" dirty="0" err="1">
                <a:latin typeface="Arial Rounded MT Bold" panose="020F0704030504030204" pitchFamily="34" charset="77"/>
              </a:rPr>
              <a:t>agricoli</a:t>
            </a:r>
            <a:endParaRPr lang="en-US" sz="2400" kern="1200" dirty="0">
              <a:latin typeface="Arial Rounded MT Bold" panose="020F0704030504030204" pitchFamily="34" charset="77"/>
            </a:endParaRPr>
          </a:p>
        </p:txBody>
      </p:sp>
      <p:sp>
        <p:nvSpPr>
          <p:cNvPr id="7" name="Segnaposto testo 6">
            <a:extLst>
              <a:ext uri="{FF2B5EF4-FFF2-40B4-BE49-F238E27FC236}">
                <a16:creationId xmlns:a16="http://schemas.microsoft.com/office/drawing/2014/main" id="{9165FC7B-866D-EDBE-A470-DE2E32708B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021821" y="5550568"/>
            <a:ext cx="6465286" cy="602551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2000" b="0" i="1" kern="1200" dirty="0">
                <a:solidFill>
                  <a:srgbClr val="A66714"/>
                </a:solidFill>
                <a:latin typeface="+mn-lt"/>
                <a:ea typeface="+mn-ea"/>
                <a:cs typeface="+mn-cs"/>
              </a:rPr>
              <a:t>Pseudomonas aeruginosa </a:t>
            </a:r>
          </a:p>
        </p:txBody>
      </p:sp>
      <p:pic>
        <p:nvPicPr>
          <p:cNvPr id="16" name="Segnaposto contenuto 15">
            <a:extLst>
              <a:ext uri="{FF2B5EF4-FFF2-40B4-BE49-F238E27FC236}">
                <a16:creationId xmlns:a16="http://schemas.microsoft.com/office/drawing/2014/main" id="{6EF65494-DACB-D399-E972-5107EBFEF21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7000" contrast="2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1961" r="2" b="3940"/>
          <a:stretch/>
        </p:blipFill>
        <p:spPr bwMode="auto">
          <a:xfrm>
            <a:off x="4697328" y="1405382"/>
            <a:ext cx="7217085" cy="3008188"/>
          </a:xfrm>
          <a:prstGeom prst="rect">
            <a:avLst/>
          </a:prstGeom>
          <a:noFill/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47BEF62B-369C-2C34-8DDF-4A694973D3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7372" y="6536267"/>
            <a:ext cx="2743200" cy="306928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A8A68088-E205-464C-A3AA-883050C709BE}" type="slidenum">
              <a:rPr lang="en-US" smtClean="0"/>
              <a:pPr>
                <a:spcAft>
                  <a:spcPts val="600"/>
                </a:spcAft>
              </a:pPr>
              <a:t>10</a:t>
            </a:fld>
            <a:endParaRPr lang="en-US"/>
          </a:p>
        </p:txBody>
      </p:sp>
      <p:pic>
        <p:nvPicPr>
          <p:cNvPr id="8" name="Segnaposto contenuto 7" descr="Immagine che contiene bianco&#10;&#10;Descrizione generata automaticamente">
            <a:extLst>
              <a:ext uri="{FF2B5EF4-FFF2-40B4-BE49-F238E27FC236}">
                <a16:creationId xmlns:a16="http://schemas.microsoft.com/office/drawing/2014/main" id="{18F5995A-8742-A0CB-AA1B-23C8525757C0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978" y="540181"/>
            <a:ext cx="3394900" cy="5494880"/>
          </a:xfr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1E04D5A9-F8DE-0DD5-251A-E1DAA82ADE14}"/>
              </a:ext>
            </a:extLst>
          </p:cNvPr>
          <p:cNvSpPr txBox="1"/>
          <p:nvPr/>
        </p:nvSpPr>
        <p:spPr>
          <a:xfrm>
            <a:off x="5338916" y="2915895"/>
            <a:ext cx="20156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Controllo negativo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4315E3B2-BB37-988D-5D40-444AF56B37E8}"/>
              </a:ext>
            </a:extLst>
          </p:cNvPr>
          <p:cNvSpPr txBox="1"/>
          <p:nvPr/>
        </p:nvSpPr>
        <p:spPr>
          <a:xfrm>
            <a:off x="9259217" y="2898906"/>
            <a:ext cx="11236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Cereale 2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B8044104-EE12-319B-6061-E0B0E9663C02}"/>
              </a:ext>
            </a:extLst>
          </p:cNvPr>
          <p:cNvSpPr txBox="1"/>
          <p:nvPr/>
        </p:nvSpPr>
        <p:spPr>
          <a:xfrm>
            <a:off x="2459826" y="3083572"/>
            <a:ext cx="14748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/>
              <a:t>Ramnolipidi</a:t>
            </a: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0D057113-3145-9E31-59B2-174B452F1372}"/>
              </a:ext>
            </a:extLst>
          </p:cNvPr>
          <p:cNvSpPr txBox="1"/>
          <p:nvPr/>
        </p:nvSpPr>
        <p:spPr>
          <a:xfrm>
            <a:off x="6699297" y="299362"/>
            <a:ext cx="28513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i="1" dirty="0"/>
              <a:t>Oil displacement activity</a:t>
            </a:r>
          </a:p>
        </p:txBody>
      </p:sp>
      <p:cxnSp>
        <p:nvCxnSpPr>
          <p:cNvPr id="12" name="Connettore 2 11">
            <a:extLst>
              <a:ext uri="{FF2B5EF4-FFF2-40B4-BE49-F238E27FC236}">
                <a16:creationId xmlns:a16="http://schemas.microsoft.com/office/drawing/2014/main" id="{1A2F2FAD-5F17-842A-97B8-0CA8E3CA428D}"/>
              </a:ext>
            </a:extLst>
          </p:cNvPr>
          <p:cNvCxnSpPr/>
          <p:nvPr/>
        </p:nvCxnSpPr>
        <p:spPr>
          <a:xfrm flipV="1">
            <a:off x="3222490" y="2856865"/>
            <a:ext cx="0" cy="28352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ttore 2 12">
            <a:extLst>
              <a:ext uri="{FF2B5EF4-FFF2-40B4-BE49-F238E27FC236}">
                <a16:creationId xmlns:a16="http://schemas.microsoft.com/office/drawing/2014/main" id="{06AD903E-E423-D2AC-5A38-29A4A258EC9D}"/>
              </a:ext>
            </a:extLst>
          </p:cNvPr>
          <p:cNvCxnSpPr>
            <a:cxnSpLocks/>
          </p:cNvCxnSpPr>
          <p:nvPr/>
        </p:nvCxnSpPr>
        <p:spPr>
          <a:xfrm>
            <a:off x="3222490" y="3349406"/>
            <a:ext cx="0" cy="30792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26610849-4B73-D20D-8D1F-A11AB3523D4A}"/>
              </a:ext>
            </a:extLst>
          </p:cNvPr>
          <p:cNvSpPr txBox="1"/>
          <p:nvPr/>
        </p:nvSpPr>
        <p:spPr>
          <a:xfrm>
            <a:off x="779559" y="1062381"/>
            <a:ext cx="31463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Fase mobile: CHCl</a:t>
            </a:r>
            <a:r>
              <a:rPr lang="it-IT" sz="1200" dirty="0"/>
              <a:t>3</a:t>
            </a:r>
            <a:r>
              <a:rPr lang="it-IT" dirty="0"/>
              <a:t>/</a:t>
            </a:r>
            <a:r>
              <a:rPr lang="it-IT" dirty="0" err="1"/>
              <a:t>MeOH</a:t>
            </a:r>
            <a:r>
              <a:rPr lang="it-IT" dirty="0"/>
              <a:t>/H</a:t>
            </a:r>
            <a:r>
              <a:rPr lang="it-IT" sz="1100" dirty="0"/>
              <a:t>2</a:t>
            </a:r>
            <a:r>
              <a:rPr lang="it-IT" dirty="0"/>
              <a:t>O</a:t>
            </a:r>
          </a:p>
          <a:p>
            <a:r>
              <a:rPr lang="it-IT" dirty="0"/>
              <a:t>Sviluppo: </a:t>
            </a:r>
            <a:r>
              <a:rPr lang="it-IT" dirty="0" err="1"/>
              <a:t>antrone</a:t>
            </a:r>
            <a:endParaRPr lang="it-IT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19E3E7EE-EC3F-C361-DC96-B10E41417309}"/>
              </a:ext>
            </a:extLst>
          </p:cNvPr>
          <p:cNvGrpSpPr/>
          <p:nvPr/>
        </p:nvGrpSpPr>
        <p:grpSpPr>
          <a:xfrm>
            <a:off x="-8" y="0"/>
            <a:ext cx="12192008" cy="6858000"/>
            <a:chOff x="-8" y="0"/>
            <a:chExt cx="12192008" cy="6858000"/>
          </a:xfrm>
        </p:grpSpPr>
        <p:sp>
          <p:nvSpPr>
            <p:cNvPr id="3" name="Rettangolo 13">
              <a:extLst>
                <a:ext uri="{FF2B5EF4-FFF2-40B4-BE49-F238E27FC236}">
                  <a16:creationId xmlns:a16="http://schemas.microsoft.com/office/drawing/2014/main" id="{BDF884C5-5B7B-DF30-F336-13F16EA15D2A}"/>
                </a:ext>
              </a:extLst>
            </p:cNvPr>
            <p:cNvSpPr/>
            <p:nvPr/>
          </p:nvSpPr>
          <p:spPr>
            <a:xfrm>
              <a:off x="0" y="6143348"/>
              <a:ext cx="12191999" cy="714652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4" name="CasellaDiTesto 14">
              <a:extLst>
                <a:ext uri="{FF2B5EF4-FFF2-40B4-BE49-F238E27FC236}">
                  <a16:creationId xmlns:a16="http://schemas.microsoft.com/office/drawing/2014/main" id="{76BD2E3A-C63A-D77A-8A59-0D6F964D865B}"/>
                </a:ext>
              </a:extLst>
            </p:cNvPr>
            <p:cNvSpPr txBox="1"/>
            <p:nvPr/>
          </p:nvSpPr>
          <p:spPr>
            <a:xfrm>
              <a:off x="115409" y="6208286"/>
              <a:ext cx="3718695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it-IT" sz="1600" dirty="0">
                  <a:solidFill>
                    <a:schemeClr val="bg1"/>
                  </a:solidFill>
                  <a:latin typeface="Arial Rounded MT Bold" panose="020F0704030504030204" pitchFamily="34" charset="0"/>
                </a:rPr>
                <a:t>PROGETTO RICREA: </a:t>
              </a:r>
            </a:p>
            <a:p>
              <a:pPr algn="ctr"/>
              <a:r>
                <a:rPr lang="it-IT" sz="1600" dirty="0">
                  <a:solidFill>
                    <a:schemeClr val="bg1"/>
                  </a:solidFill>
                  <a:latin typeface="Arial Rounded MT Bold" panose="020F0704030504030204" pitchFamily="34" charset="0"/>
                </a:rPr>
                <a:t>https://www.progetto-ricrea.org/</a:t>
              </a:r>
            </a:p>
          </p:txBody>
        </p:sp>
        <p:pic>
          <p:nvPicPr>
            <p:cNvPr id="17" name="Immagine 16">
              <a:extLst>
                <a:ext uri="{FF2B5EF4-FFF2-40B4-BE49-F238E27FC236}">
                  <a16:creationId xmlns:a16="http://schemas.microsoft.com/office/drawing/2014/main" id="{E0FFD77D-7EC2-0D52-9C0E-B72C29F286E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8" y="0"/>
              <a:ext cx="12192003" cy="982921"/>
            </a:xfrm>
            <a:prstGeom prst="rect">
              <a:avLst/>
            </a:prstGeom>
          </p:spPr>
        </p:pic>
        <p:pic>
          <p:nvPicPr>
            <p:cNvPr id="18" name="Immagine 18">
              <a:extLst>
                <a:ext uri="{FF2B5EF4-FFF2-40B4-BE49-F238E27FC236}">
                  <a16:creationId xmlns:a16="http://schemas.microsoft.com/office/drawing/2014/main" id="{0F036E3E-D59A-E1F4-DAA9-A7650C6A451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98239" y="6143348"/>
              <a:ext cx="7993761" cy="71465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063814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olo 5">
            <a:extLst>
              <a:ext uri="{FF2B5EF4-FFF2-40B4-BE49-F238E27FC236}">
                <a16:creationId xmlns:a16="http://schemas.microsoft.com/office/drawing/2014/main" id="{00B5DEDE-54EA-1898-D703-A70D44C4A5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6351" y="433545"/>
            <a:ext cx="11139854" cy="930447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2400" dirty="0">
                <a:latin typeface="Arial Rounded MT Bold" panose="020F0704030504030204" pitchFamily="34" charset="77"/>
              </a:rPr>
              <a:t>Prove </a:t>
            </a:r>
            <a:r>
              <a:rPr lang="en-US" sz="2400" dirty="0" err="1">
                <a:latin typeface="Arial Rounded MT Bold" panose="020F0704030504030204" pitchFamily="34" charset="77"/>
              </a:rPr>
              <a:t>preliminari</a:t>
            </a:r>
            <a:r>
              <a:rPr lang="en-US" sz="2400" dirty="0">
                <a:latin typeface="Arial Rounded MT Bold" panose="020F0704030504030204" pitchFamily="34" charset="77"/>
              </a:rPr>
              <a:t> di </a:t>
            </a:r>
            <a:r>
              <a:rPr lang="en-US" sz="2400" dirty="0" err="1">
                <a:latin typeface="Arial Rounded MT Bold" panose="020F0704030504030204" pitchFamily="34" charset="77"/>
              </a:rPr>
              <a:t>produzione</a:t>
            </a:r>
            <a:r>
              <a:rPr lang="en-US" sz="2400" dirty="0">
                <a:latin typeface="Arial Rounded MT Bold" panose="020F0704030504030204" pitchFamily="34" charset="77"/>
              </a:rPr>
              <a:t> </a:t>
            </a:r>
            <a:r>
              <a:rPr lang="en-US" sz="2400" dirty="0" err="1">
                <a:latin typeface="Arial Rounded MT Bold" panose="020F0704030504030204" pitchFamily="34" charset="77"/>
              </a:rPr>
              <a:t>su</a:t>
            </a:r>
            <a:r>
              <a:rPr lang="en-US" sz="2400" dirty="0">
                <a:latin typeface="Arial Rounded MT Bold" panose="020F0704030504030204" pitchFamily="34" charset="77"/>
              </a:rPr>
              <a:t> </a:t>
            </a:r>
            <a:r>
              <a:rPr lang="en-US" sz="2400" dirty="0" err="1">
                <a:latin typeface="Arial Rounded MT Bold" panose="020F0704030504030204" pitchFamily="34" charset="77"/>
              </a:rPr>
              <a:t>scarti</a:t>
            </a:r>
            <a:r>
              <a:rPr lang="en-US" sz="2400" dirty="0">
                <a:latin typeface="Arial Rounded MT Bold" panose="020F0704030504030204" pitchFamily="34" charset="77"/>
              </a:rPr>
              <a:t> </a:t>
            </a:r>
            <a:r>
              <a:rPr lang="en-US" sz="2400" dirty="0" err="1">
                <a:latin typeface="Arial Rounded MT Bold" panose="020F0704030504030204" pitchFamily="34" charset="77"/>
              </a:rPr>
              <a:t>agricoli</a:t>
            </a:r>
            <a:endParaRPr lang="en-US" sz="2400" dirty="0">
              <a:latin typeface="Arial Rounded MT Bold" panose="020F0704030504030204" pitchFamily="34" charset="77"/>
            </a:endParaRPr>
          </a:p>
        </p:txBody>
      </p:sp>
      <p:pic>
        <p:nvPicPr>
          <p:cNvPr id="16" name="Segnaposto contenuto 15" descr="Immagine che contiene testo&#10;&#10;Descrizione generata automaticamente">
            <a:extLst>
              <a:ext uri="{FF2B5EF4-FFF2-40B4-BE49-F238E27FC236}">
                <a16:creationId xmlns:a16="http://schemas.microsoft.com/office/drawing/2014/main" id="{6D3B7D18-FF0A-0920-BBA9-D3529087157C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03316" y="1810356"/>
            <a:ext cx="2018806" cy="3997637"/>
          </a:xfrm>
          <a:prstGeom prst="rect">
            <a:avLst/>
          </a:prstGeom>
          <a:noFill/>
        </p:spPr>
      </p:pic>
      <p:pic>
        <p:nvPicPr>
          <p:cNvPr id="10" name="Segnaposto contenuto 9">
            <a:extLst>
              <a:ext uri="{FF2B5EF4-FFF2-40B4-BE49-F238E27FC236}">
                <a16:creationId xmlns:a16="http://schemas.microsoft.com/office/drawing/2014/main" id="{95B395DB-A802-04CA-1869-BF595077F1C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87" b="17246"/>
          <a:stretch/>
        </p:blipFill>
        <p:spPr bwMode="auto">
          <a:xfrm>
            <a:off x="6173219" y="2835008"/>
            <a:ext cx="5455917" cy="1484671"/>
          </a:xfrm>
          <a:prstGeom prst="rect">
            <a:avLst/>
          </a:prstGeom>
          <a:noFill/>
        </p:spPr>
      </p:pic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CCCE779E-4AD4-9380-DA65-CE25EB79B6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03343" y="6561759"/>
            <a:ext cx="2743200" cy="347472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A8A68088-E205-464C-A3AA-883050C709BE}" type="slidenum">
              <a:rPr lang="en-US">
                <a:solidFill>
                  <a:srgbClr val="898989"/>
                </a:solidFill>
              </a:rPr>
              <a:pPr>
                <a:spcAft>
                  <a:spcPts val="600"/>
                </a:spcAft>
              </a:pPr>
              <a:t>11</a:t>
            </a:fld>
            <a:endParaRPr lang="en-US" dirty="0">
              <a:solidFill>
                <a:srgbClr val="898989"/>
              </a:solidFill>
            </a:endParaRPr>
          </a:p>
        </p:txBody>
      </p:sp>
      <p:sp>
        <p:nvSpPr>
          <p:cNvPr id="2" name="Segnaposto testo 6">
            <a:extLst>
              <a:ext uri="{FF2B5EF4-FFF2-40B4-BE49-F238E27FC236}">
                <a16:creationId xmlns:a16="http://schemas.microsoft.com/office/drawing/2014/main" id="{3647A0A5-025B-85AD-C35E-FEA6D339A5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175445" y="1432544"/>
            <a:ext cx="1841095" cy="364993"/>
          </a:xfrm>
        </p:spPr>
        <p:txBody>
          <a:bodyPr vert="horz" lIns="91440" tIns="45720" rIns="91440" bIns="45720" rtlCol="0">
            <a:normAutofit lnSpcReduction="10000"/>
          </a:bodyPr>
          <a:lstStyle/>
          <a:p>
            <a:r>
              <a:rPr lang="en-US" sz="2000" b="0" i="1" kern="1200" dirty="0">
                <a:solidFill>
                  <a:srgbClr val="A66714"/>
                </a:solidFill>
                <a:latin typeface="+mn-lt"/>
                <a:ea typeface="+mn-ea"/>
                <a:cs typeface="+mn-cs"/>
              </a:rPr>
              <a:t>Bacillus subtilis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684C9746-4A5F-76B5-D4B3-3B68ACBF4238}"/>
              </a:ext>
            </a:extLst>
          </p:cNvPr>
          <p:cNvSpPr txBox="1"/>
          <p:nvPr/>
        </p:nvSpPr>
        <p:spPr>
          <a:xfrm>
            <a:off x="1043241" y="4855496"/>
            <a:ext cx="11315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/>
              <a:t>Surfattina</a:t>
            </a:r>
          </a:p>
        </p:txBody>
      </p:sp>
      <p:cxnSp>
        <p:nvCxnSpPr>
          <p:cNvPr id="5" name="Connettore 2 4">
            <a:extLst>
              <a:ext uri="{FF2B5EF4-FFF2-40B4-BE49-F238E27FC236}">
                <a16:creationId xmlns:a16="http://schemas.microsoft.com/office/drawing/2014/main" id="{BB33F4B2-2F2C-106A-C5DF-AE82F029ABD4}"/>
              </a:ext>
            </a:extLst>
          </p:cNvPr>
          <p:cNvCxnSpPr>
            <a:cxnSpLocks/>
          </p:cNvCxnSpPr>
          <p:nvPr/>
        </p:nvCxnSpPr>
        <p:spPr>
          <a:xfrm>
            <a:off x="2291551" y="5057408"/>
            <a:ext cx="63207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6" name="Immagine 5">
            <a:extLst>
              <a:ext uri="{FF2B5EF4-FFF2-40B4-BE49-F238E27FC236}">
                <a16:creationId xmlns:a16="http://schemas.microsoft.com/office/drawing/2014/main" id="{0EE11FB6-16AC-8A39-3804-9FE8772CEB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47155" y="2059211"/>
            <a:ext cx="2908044" cy="493819"/>
          </a:xfrm>
          <a:prstGeom prst="rect">
            <a:avLst/>
          </a:prstGeom>
        </p:spPr>
      </p:pic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0835F61C-5C63-D6AB-F5A3-C93C64744F14}"/>
              </a:ext>
            </a:extLst>
          </p:cNvPr>
          <p:cNvSpPr txBox="1"/>
          <p:nvPr/>
        </p:nvSpPr>
        <p:spPr>
          <a:xfrm>
            <a:off x="6591865" y="4901663"/>
            <a:ext cx="16911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Controllo negativo</a:t>
            </a:r>
          </a:p>
        </p:txBody>
      </p:sp>
      <p:cxnSp>
        <p:nvCxnSpPr>
          <p:cNvPr id="13" name="Connettore 2 12">
            <a:extLst>
              <a:ext uri="{FF2B5EF4-FFF2-40B4-BE49-F238E27FC236}">
                <a16:creationId xmlns:a16="http://schemas.microsoft.com/office/drawing/2014/main" id="{9137DEF6-4666-0BB7-238E-0AFFB40F6C46}"/>
              </a:ext>
            </a:extLst>
          </p:cNvPr>
          <p:cNvCxnSpPr/>
          <p:nvPr/>
        </p:nvCxnSpPr>
        <p:spPr>
          <a:xfrm flipV="1">
            <a:off x="7033514" y="4436122"/>
            <a:ext cx="0" cy="36779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Connettore 2 13">
            <a:extLst>
              <a:ext uri="{FF2B5EF4-FFF2-40B4-BE49-F238E27FC236}">
                <a16:creationId xmlns:a16="http://schemas.microsoft.com/office/drawing/2014/main" id="{F4B500EE-9328-DFA9-1F98-F867AA4AC76E}"/>
              </a:ext>
            </a:extLst>
          </p:cNvPr>
          <p:cNvCxnSpPr/>
          <p:nvPr/>
        </p:nvCxnSpPr>
        <p:spPr>
          <a:xfrm flipV="1">
            <a:off x="8331489" y="4436122"/>
            <a:ext cx="0" cy="36779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Connettore 2 16">
            <a:extLst>
              <a:ext uri="{FF2B5EF4-FFF2-40B4-BE49-F238E27FC236}">
                <a16:creationId xmlns:a16="http://schemas.microsoft.com/office/drawing/2014/main" id="{44383FBA-C82E-A6BC-4E53-700B73E5481E}"/>
              </a:ext>
            </a:extLst>
          </p:cNvPr>
          <p:cNvCxnSpPr/>
          <p:nvPr/>
        </p:nvCxnSpPr>
        <p:spPr>
          <a:xfrm flipV="1">
            <a:off x="9658844" y="4436122"/>
            <a:ext cx="0" cy="36779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Connettore 2 17">
            <a:extLst>
              <a:ext uri="{FF2B5EF4-FFF2-40B4-BE49-F238E27FC236}">
                <a16:creationId xmlns:a16="http://schemas.microsoft.com/office/drawing/2014/main" id="{A0968ABC-7521-F56A-3A63-BCCFE4496635}"/>
              </a:ext>
            </a:extLst>
          </p:cNvPr>
          <p:cNvCxnSpPr/>
          <p:nvPr/>
        </p:nvCxnSpPr>
        <p:spPr>
          <a:xfrm flipV="1">
            <a:off x="10902508" y="4436578"/>
            <a:ext cx="0" cy="36779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778440F1-4296-721E-B577-C4CED139BF20}"/>
              </a:ext>
            </a:extLst>
          </p:cNvPr>
          <p:cNvSpPr txBox="1"/>
          <p:nvPr/>
        </p:nvSpPr>
        <p:spPr>
          <a:xfrm>
            <a:off x="9161287" y="4936205"/>
            <a:ext cx="11386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Cereale 2</a:t>
            </a:r>
          </a:p>
        </p:txBody>
      </p:sp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EBB85F36-D068-DE89-46A0-F3D3570CEF6B}"/>
              </a:ext>
            </a:extLst>
          </p:cNvPr>
          <p:cNvSpPr txBox="1"/>
          <p:nvPr/>
        </p:nvSpPr>
        <p:spPr>
          <a:xfrm>
            <a:off x="7891779" y="4936205"/>
            <a:ext cx="11386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Cereale 1</a:t>
            </a:r>
          </a:p>
        </p:txBody>
      </p:sp>
      <p:sp>
        <p:nvSpPr>
          <p:cNvPr id="22" name="CasellaDiTesto 21">
            <a:extLst>
              <a:ext uri="{FF2B5EF4-FFF2-40B4-BE49-F238E27FC236}">
                <a16:creationId xmlns:a16="http://schemas.microsoft.com/office/drawing/2014/main" id="{60C81FA4-5438-24B0-8075-6F3EA5864FBD}"/>
              </a:ext>
            </a:extLst>
          </p:cNvPr>
          <p:cNvSpPr txBox="1"/>
          <p:nvPr/>
        </p:nvSpPr>
        <p:spPr>
          <a:xfrm>
            <a:off x="10355199" y="4936205"/>
            <a:ext cx="1138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Cereale 3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D2A67FAD-6C31-EBC1-2C5A-A4CA5416069B}"/>
              </a:ext>
            </a:extLst>
          </p:cNvPr>
          <p:cNvSpPr txBox="1"/>
          <p:nvPr/>
        </p:nvSpPr>
        <p:spPr>
          <a:xfrm>
            <a:off x="193934" y="1982954"/>
            <a:ext cx="23597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Fase mobile: CHCl</a:t>
            </a:r>
            <a:r>
              <a:rPr lang="it-IT" sz="1200" dirty="0"/>
              <a:t>3</a:t>
            </a:r>
            <a:r>
              <a:rPr lang="it-IT" dirty="0"/>
              <a:t>/CH</a:t>
            </a:r>
            <a:r>
              <a:rPr lang="it-IT" sz="1200" dirty="0"/>
              <a:t>3</a:t>
            </a:r>
            <a:r>
              <a:rPr lang="it-IT" dirty="0"/>
              <a:t>OH/NH</a:t>
            </a:r>
            <a:r>
              <a:rPr lang="it-IT" sz="1200" dirty="0"/>
              <a:t>4</a:t>
            </a:r>
            <a:r>
              <a:rPr lang="it-IT" dirty="0"/>
              <a:t>OH</a:t>
            </a:r>
          </a:p>
          <a:p>
            <a:r>
              <a:rPr lang="it-IT" dirty="0"/>
              <a:t>Sviluppo: H</a:t>
            </a:r>
            <a:r>
              <a:rPr lang="it-IT" sz="1200" dirty="0"/>
              <a:t>2</a:t>
            </a:r>
            <a:r>
              <a:rPr lang="it-IT" dirty="0"/>
              <a:t>O</a:t>
            </a:r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72D4ED5A-9E61-8F92-6CEE-9519EF23AA53}"/>
              </a:ext>
            </a:extLst>
          </p:cNvPr>
          <p:cNvSpPr/>
          <p:nvPr/>
        </p:nvSpPr>
        <p:spPr>
          <a:xfrm>
            <a:off x="3115673" y="4803916"/>
            <a:ext cx="1995701" cy="633911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8B5CE81E-6A7C-2009-B626-B619B926EB28}"/>
              </a:ext>
            </a:extLst>
          </p:cNvPr>
          <p:cNvGrpSpPr/>
          <p:nvPr/>
        </p:nvGrpSpPr>
        <p:grpSpPr>
          <a:xfrm>
            <a:off x="-8" y="0"/>
            <a:ext cx="12192008" cy="6858000"/>
            <a:chOff x="-8" y="0"/>
            <a:chExt cx="12192008" cy="6858000"/>
          </a:xfrm>
        </p:grpSpPr>
        <p:sp>
          <p:nvSpPr>
            <p:cNvPr id="12" name="Rettangolo 13">
              <a:extLst>
                <a:ext uri="{FF2B5EF4-FFF2-40B4-BE49-F238E27FC236}">
                  <a16:creationId xmlns:a16="http://schemas.microsoft.com/office/drawing/2014/main" id="{739DE7D9-7176-5AA7-CEEB-18DD16FF749D}"/>
                </a:ext>
              </a:extLst>
            </p:cNvPr>
            <p:cNvSpPr/>
            <p:nvPr/>
          </p:nvSpPr>
          <p:spPr>
            <a:xfrm>
              <a:off x="0" y="6143348"/>
              <a:ext cx="12191999" cy="714652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4" name="CasellaDiTesto 14">
              <a:extLst>
                <a:ext uri="{FF2B5EF4-FFF2-40B4-BE49-F238E27FC236}">
                  <a16:creationId xmlns:a16="http://schemas.microsoft.com/office/drawing/2014/main" id="{B52360DC-4F66-B14B-4B07-36826731608F}"/>
                </a:ext>
              </a:extLst>
            </p:cNvPr>
            <p:cNvSpPr txBox="1"/>
            <p:nvPr/>
          </p:nvSpPr>
          <p:spPr>
            <a:xfrm>
              <a:off x="115409" y="6208286"/>
              <a:ext cx="3718695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it-IT" sz="1600" dirty="0">
                  <a:solidFill>
                    <a:schemeClr val="bg1"/>
                  </a:solidFill>
                  <a:latin typeface="Arial Rounded MT Bold" panose="020F0704030504030204" pitchFamily="34" charset="0"/>
                </a:rPr>
                <a:t>PROGETTO RICREA: </a:t>
              </a:r>
            </a:p>
            <a:p>
              <a:pPr algn="ctr"/>
              <a:r>
                <a:rPr lang="it-IT" sz="1600" dirty="0">
                  <a:solidFill>
                    <a:schemeClr val="bg1"/>
                  </a:solidFill>
                  <a:latin typeface="Arial Rounded MT Bold" panose="020F0704030504030204" pitchFamily="34" charset="0"/>
                </a:rPr>
                <a:t>https://www.progetto-ricrea.org/</a:t>
              </a:r>
            </a:p>
          </p:txBody>
        </p:sp>
        <p:pic>
          <p:nvPicPr>
            <p:cNvPr id="26" name="Immagine 16">
              <a:extLst>
                <a:ext uri="{FF2B5EF4-FFF2-40B4-BE49-F238E27FC236}">
                  <a16:creationId xmlns:a16="http://schemas.microsoft.com/office/drawing/2014/main" id="{81A0965E-FEED-9379-4678-86DDA7C832B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8" y="0"/>
              <a:ext cx="12192003" cy="982921"/>
            </a:xfrm>
            <a:prstGeom prst="rect">
              <a:avLst/>
            </a:prstGeom>
          </p:spPr>
        </p:pic>
        <p:pic>
          <p:nvPicPr>
            <p:cNvPr id="27" name="Immagine 18">
              <a:extLst>
                <a:ext uri="{FF2B5EF4-FFF2-40B4-BE49-F238E27FC236}">
                  <a16:creationId xmlns:a16="http://schemas.microsoft.com/office/drawing/2014/main" id="{61C54C75-2DE9-85D0-D236-2AA44F48C11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98239" y="6143348"/>
              <a:ext cx="7993761" cy="71465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477293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13256DC-4588-562B-0B8B-04D844B0FB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9216" y="1434913"/>
            <a:ext cx="4087948" cy="3865750"/>
          </a:xfrm>
          <a:prstGeom prst="ellipse">
            <a:avLst/>
          </a:prstGeom>
          <a:solidFill>
            <a:srgbClr val="262626"/>
          </a:solidFill>
          <a:ln w="174625" cmpd="thinThick">
            <a:solidFill>
              <a:srgbClr val="262626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2800" dirty="0">
                <a:solidFill>
                  <a:srgbClr val="FFFFFF"/>
                </a:solidFill>
                <a:latin typeface="Arial Rounded MT Bold" panose="020F0704030504030204" pitchFamily="34" charset="77"/>
              </a:rPr>
              <a:t>S</a:t>
            </a:r>
            <a:r>
              <a:rPr lang="en-US" sz="2800" kern="1200" dirty="0">
                <a:solidFill>
                  <a:srgbClr val="FFFFFF"/>
                </a:solidFill>
                <a:latin typeface="Arial Rounded MT Bold" panose="020F0704030504030204" pitchFamily="34" charset="77"/>
              </a:rPr>
              <a:t>creening di </a:t>
            </a:r>
            <a:r>
              <a:rPr lang="en-US" sz="2800" kern="1200" dirty="0" err="1">
                <a:solidFill>
                  <a:srgbClr val="FFFFFF"/>
                </a:solidFill>
                <a:latin typeface="Arial Rounded MT Bold" panose="020F0704030504030204" pitchFamily="34" charset="77"/>
              </a:rPr>
              <a:t>microorganismi</a:t>
            </a:r>
            <a:r>
              <a:rPr lang="en-US" sz="2800" kern="1200" dirty="0">
                <a:solidFill>
                  <a:srgbClr val="FFFFFF"/>
                </a:solidFill>
                <a:latin typeface="Arial Rounded MT Bold" panose="020F0704030504030204" pitchFamily="34" charset="77"/>
              </a:rPr>
              <a:t> </a:t>
            </a:r>
            <a:r>
              <a:rPr lang="en-US" sz="2800" kern="1200" dirty="0" err="1">
                <a:solidFill>
                  <a:srgbClr val="FFFFFF"/>
                </a:solidFill>
                <a:latin typeface="Arial Rounded MT Bold" panose="020F0704030504030204" pitchFamily="34" charset="77"/>
              </a:rPr>
              <a:t>modello</a:t>
            </a:r>
            <a:r>
              <a:rPr lang="en-US" sz="2800" kern="1200" dirty="0">
                <a:solidFill>
                  <a:srgbClr val="FFFFFF"/>
                </a:solidFill>
                <a:latin typeface="Arial Rounded MT Bold" panose="020F0704030504030204" pitchFamily="34" charset="77"/>
              </a:rPr>
              <a:t>:</a:t>
            </a:r>
            <a:br>
              <a:rPr lang="en-US" sz="2800" kern="1200" dirty="0">
                <a:solidFill>
                  <a:srgbClr val="FFFFFF"/>
                </a:solidFill>
                <a:latin typeface="Arial Rounded MT Bold" panose="020F0704030504030204" pitchFamily="34" charset="77"/>
              </a:rPr>
            </a:br>
            <a:r>
              <a:rPr lang="en-US" sz="2800" kern="1200" dirty="0" err="1">
                <a:solidFill>
                  <a:srgbClr val="FFFFFF"/>
                </a:solidFill>
                <a:latin typeface="Arial Rounded MT Bold" panose="020F0704030504030204" pitchFamily="34" charset="77"/>
              </a:rPr>
              <a:t>Risultati</a:t>
            </a:r>
            <a:endParaRPr lang="en-US" sz="2800" kern="1200" dirty="0">
              <a:solidFill>
                <a:srgbClr val="FFFFFF"/>
              </a:solidFill>
              <a:latin typeface="Arial Rounded MT Bold" panose="020F0704030504030204" pitchFamily="34" charset="77"/>
            </a:endParaRPr>
          </a:p>
        </p:txBody>
      </p:sp>
      <p:graphicFrame>
        <p:nvGraphicFramePr>
          <p:cNvPr id="11" name="Segnaposto contenuto 7">
            <a:extLst>
              <a:ext uri="{FF2B5EF4-FFF2-40B4-BE49-F238E27FC236}">
                <a16:creationId xmlns:a16="http://schemas.microsoft.com/office/drawing/2014/main" id="{27BCD071-2742-2CCE-8F3F-58620293C0F5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858479769"/>
              </p:ext>
            </p:extLst>
          </p:nvPr>
        </p:nvGraphicFramePr>
        <p:xfrm>
          <a:off x="4514348" y="1166648"/>
          <a:ext cx="6363705" cy="4524708"/>
        </p:xfrm>
        <a:graphic>
          <a:graphicData uri="http://schemas.openxmlformats.org/drawingml/2006/table">
            <a:tbl>
              <a:tblPr firstRow="1" firstCol="1" bandRow="1">
                <a:solidFill>
                  <a:schemeClr val="bg1">
                    <a:lumMod val="95000"/>
                  </a:schemeClr>
                </a:solidFill>
              </a:tblPr>
              <a:tblGrid>
                <a:gridCol w="1990272">
                  <a:extLst>
                    <a:ext uri="{9D8B030D-6E8A-4147-A177-3AD203B41FA5}">
                      <a16:colId xmlns:a16="http://schemas.microsoft.com/office/drawing/2014/main" val="1705631732"/>
                    </a:ext>
                  </a:extLst>
                </a:gridCol>
                <a:gridCol w="1741778">
                  <a:extLst>
                    <a:ext uri="{9D8B030D-6E8A-4147-A177-3AD203B41FA5}">
                      <a16:colId xmlns:a16="http://schemas.microsoft.com/office/drawing/2014/main" val="2672580383"/>
                    </a:ext>
                  </a:extLst>
                </a:gridCol>
                <a:gridCol w="2631655">
                  <a:extLst>
                    <a:ext uri="{9D8B030D-6E8A-4147-A177-3AD203B41FA5}">
                      <a16:colId xmlns:a16="http://schemas.microsoft.com/office/drawing/2014/main" val="4260760133"/>
                    </a:ext>
                  </a:extLst>
                </a:gridCol>
              </a:tblGrid>
              <a:tr h="754118"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2000" b="1" i="0" u="none" strike="noStrike" cap="none" spc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Genere</a:t>
                      </a:r>
                      <a:endParaRPr lang="it-IT" sz="2000" b="1" i="0" u="none" strike="noStrike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05435" marR="255857" marT="30124" marB="225931" anchor="b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</a:lnT>
                    <a:lnB w="38100" cmpd="sng"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2000" b="1" i="0" u="none" strike="noStrike" cap="none" spc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specie</a:t>
                      </a:r>
                      <a:endParaRPr lang="it-IT" sz="2000" b="1" i="0" u="none" strike="noStrike" cap="none" spc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05435" marR="255857" marT="30124" marB="225931" anchor="b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</a:lnT>
                    <a:lnB w="38100" cmpd="sng"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i="0" u="none" strike="noStrike" cap="none" spc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Biosurfattanti</a:t>
                      </a:r>
                      <a:r>
                        <a:rPr lang="en-GB" sz="1600" b="1" i="0" u="none" strike="noStrike" cap="none" spc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GB" sz="1600" b="1" i="0" u="none" strike="noStrike" cap="none" spc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prodotti</a:t>
                      </a:r>
                      <a:endParaRPr lang="en-GB" sz="1600" b="1" i="0" u="none" strike="noStrike" cap="none" spc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05435" marR="255857" marT="30124" marB="225931" anchor="b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</a:lnT>
                    <a:lnB w="38100" cmpd="sng"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0649206"/>
                  </a:ext>
                </a:extLst>
              </a:tr>
              <a:tr h="754118"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2000" b="1" i="1" u="none" strike="noStrike" cap="none" spc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Acinetobacter</a:t>
                      </a:r>
                      <a:endParaRPr lang="it-IT" sz="2000" b="1" i="0" u="none" strike="noStrike" cap="none" spc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05435" marR="255857" marT="30124" marB="225931">
                    <a:lnL w="12700" cap="flat" cmpd="sng" algn="ctr">
                      <a:solidFill>
                        <a:schemeClr val="accent1"/>
                      </a:solidFill>
                      <a:prstDash val="solid"/>
                    </a:lnL>
                    <a:lnR w="12700" cmpd="sng">
                      <a:noFill/>
                      <a:prstDash val="solid"/>
                    </a:lnR>
                    <a:lnT w="38100" cmpd="sng">
                      <a:noFill/>
                    </a:lnT>
                    <a:lnB w="9525" cap="flat" cmpd="sng" algn="ctr">
                      <a:noFill/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2000" b="0" i="1" u="none" strike="noStrike" cap="none" spc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sp.</a:t>
                      </a:r>
                      <a:endParaRPr lang="it-IT" sz="2000" b="0" i="0" u="none" strike="noStrike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05435" marR="255857" marT="30124" marB="225931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mpd="sng">
                      <a:noFill/>
                    </a:lnT>
                    <a:lnB w="9525" cap="flat" cmpd="sng" algn="ctr">
                      <a:noFill/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2000" b="0" i="0" u="none" strike="noStrike" cap="none" spc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Emulsani</a:t>
                      </a:r>
                      <a:endParaRPr lang="it-IT" sz="2000" b="0" i="0" u="none" strike="noStrike" cap="none" spc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05435" marR="255857" marT="30124" marB="225931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mpd="sng">
                      <a:noFill/>
                    </a:lnT>
                    <a:lnB w="9525" cap="flat" cmpd="sng" algn="ctr">
                      <a:noFill/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1398084"/>
                  </a:ext>
                </a:extLst>
              </a:tr>
              <a:tr h="754118"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2000" b="1" i="1" u="none" strike="noStrike" cap="none" spc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Bacillus</a:t>
                      </a:r>
                      <a:endParaRPr lang="it-IT" sz="2000" b="1" i="0" u="none" strike="noStrike" cap="none" spc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05435" marR="255857" marT="30124" marB="225931">
                    <a:lnL w="12700" cap="flat" cmpd="sng" algn="ctr">
                      <a:solidFill>
                        <a:schemeClr val="accent1"/>
                      </a:solidFill>
                      <a:prstDash val="solid"/>
                    </a:lnL>
                    <a:lnR w="12700" cmpd="sng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2000" b="0" i="1" u="none" strike="noStrike" cap="none" spc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subtilis</a:t>
                      </a:r>
                      <a:endParaRPr lang="it-IT" sz="2000" b="0" i="0" u="none" strike="noStrike" cap="none" spc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05435" marR="255857" marT="30124" marB="225931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2000" b="0" i="0" u="none" strike="noStrike" cap="none" spc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Surfattina</a:t>
                      </a:r>
                      <a:endParaRPr lang="it-IT" sz="2000" b="0" i="0" u="none" strike="noStrike" cap="none" spc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05435" marR="255857" marT="30124" marB="225931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4724163"/>
                  </a:ext>
                </a:extLst>
              </a:tr>
              <a:tr h="754118"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2000" b="1" i="1" u="none" strike="noStrike" cap="none" spc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Candida</a:t>
                      </a:r>
                      <a:endParaRPr lang="it-IT" sz="2000" b="1" i="0" u="none" strike="noStrike" cap="none" spc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05435" marR="255857" marT="30124" marB="225931">
                    <a:lnL w="12700" cap="flat" cmpd="sng" algn="ctr">
                      <a:solidFill>
                        <a:schemeClr val="accent1"/>
                      </a:solidFill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2000" b="0" i="1" u="none" strike="noStrike" cap="none" spc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bombicola</a:t>
                      </a:r>
                      <a:endParaRPr lang="it-IT" sz="2000" b="0" i="0" u="none" strike="noStrike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05435" marR="255857" marT="30124" marB="225931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2000" b="0" i="0" u="none" strike="noStrike" cap="none" spc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Soforolipidi</a:t>
                      </a:r>
                      <a:endParaRPr lang="it-IT" sz="2000" b="0" i="0" u="none" strike="noStrike" cap="none" spc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05435" marR="255857" marT="30124" marB="225931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6324200"/>
                  </a:ext>
                </a:extLst>
              </a:tr>
              <a:tr h="754118"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2000" b="1" i="1" u="none" strike="noStrike" cap="none" spc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Pseudomonas</a:t>
                      </a:r>
                      <a:endParaRPr lang="it-IT" sz="2000" b="1" i="0" u="none" strike="noStrike" cap="none" spc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05435" marR="255857" marT="30124" marB="225931">
                    <a:lnL w="12700" cap="flat" cmpd="sng" algn="ctr">
                      <a:solidFill>
                        <a:schemeClr val="accent1"/>
                      </a:solidFill>
                      <a:prstDash val="solid"/>
                    </a:lnL>
                    <a:lnR w="12700" cmpd="sng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2000" b="0" i="1" u="none" strike="noStrike" cap="none" spc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aeruginosa</a:t>
                      </a:r>
                      <a:endParaRPr lang="it-IT" sz="2000" b="0" i="0" u="none" strike="noStrike" cap="none" spc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05435" marR="255857" marT="30124" marB="225931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2000" b="0" i="0" u="none" strike="noStrike" cap="none" spc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Ramnolipidi</a:t>
                      </a:r>
                      <a:endParaRPr lang="it-IT" sz="2000" b="0" i="0" u="none" strike="noStrike" cap="none" spc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05435" marR="255857" marT="30124" marB="225931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6380910"/>
                  </a:ext>
                </a:extLst>
              </a:tr>
              <a:tr h="754118"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2000" b="1" i="1" u="none" strike="noStrike" cap="none" spc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Rhodococcus</a:t>
                      </a:r>
                      <a:endParaRPr lang="it-IT" sz="2000" b="1" i="0" u="none" strike="noStrike" cap="none" spc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05435" marR="255857" marT="30124" marB="225931">
                    <a:lnL w="12700" cap="flat" cmpd="sng" algn="ctr">
                      <a:solidFill>
                        <a:schemeClr val="accent1"/>
                      </a:solidFill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2000" b="0" i="1" u="none" strike="noStrike" cap="none" spc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sp.</a:t>
                      </a:r>
                      <a:endParaRPr lang="it-IT" sz="2000" b="0" i="0" u="none" strike="noStrike" cap="none" spc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05435" marR="255857" marT="30124" marB="225931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2000" b="0" i="0" u="none" strike="noStrike" cap="none" spc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Emulsani</a:t>
                      </a:r>
                      <a:endParaRPr lang="it-IT" sz="2000" b="0" i="0" u="none" strike="noStrike" cap="none" spc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05435" marR="255857" marT="30124" marB="225931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6403525"/>
                  </a:ext>
                </a:extLst>
              </a:tr>
            </a:tbl>
          </a:graphicData>
        </a:graphic>
      </p:graphicFrame>
      <p:sp>
        <p:nvSpPr>
          <p:cNvPr id="3" name="Segnaposto numero diapositiva 2">
            <a:extLst>
              <a:ext uri="{FF2B5EF4-FFF2-40B4-BE49-F238E27FC236}">
                <a16:creationId xmlns:a16="http://schemas.microsoft.com/office/drawing/2014/main" id="{79563B00-E3CA-EBC0-8729-79C31483E1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68088-E205-464C-A3AA-883050C709BE}" type="slidenum">
              <a:rPr lang="it-IT" smtClean="0"/>
              <a:t>12</a:t>
            </a:fld>
            <a:endParaRPr lang="it-IT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1B65557D-BDEC-10FF-A2A4-C01772FFDA6F}"/>
              </a:ext>
            </a:extLst>
          </p:cNvPr>
          <p:cNvGrpSpPr/>
          <p:nvPr/>
        </p:nvGrpSpPr>
        <p:grpSpPr>
          <a:xfrm>
            <a:off x="-8" y="0"/>
            <a:ext cx="12192008" cy="6858000"/>
            <a:chOff x="-8" y="0"/>
            <a:chExt cx="12192008" cy="6858000"/>
          </a:xfrm>
        </p:grpSpPr>
        <p:sp>
          <p:nvSpPr>
            <p:cNvPr id="5" name="Rettangolo 13">
              <a:extLst>
                <a:ext uri="{FF2B5EF4-FFF2-40B4-BE49-F238E27FC236}">
                  <a16:creationId xmlns:a16="http://schemas.microsoft.com/office/drawing/2014/main" id="{F4AD23B0-C762-A1D7-EB97-D70EF51D0406}"/>
                </a:ext>
              </a:extLst>
            </p:cNvPr>
            <p:cNvSpPr/>
            <p:nvPr/>
          </p:nvSpPr>
          <p:spPr>
            <a:xfrm>
              <a:off x="0" y="6143348"/>
              <a:ext cx="12191999" cy="714652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6" name="CasellaDiTesto 14">
              <a:extLst>
                <a:ext uri="{FF2B5EF4-FFF2-40B4-BE49-F238E27FC236}">
                  <a16:creationId xmlns:a16="http://schemas.microsoft.com/office/drawing/2014/main" id="{DD69D22E-E8A5-C454-5885-D782A5722709}"/>
                </a:ext>
              </a:extLst>
            </p:cNvPr>
            <p:cNvSpPr txBox="1"/>
            <p:nvPr/>
          </p:nvSpPr>
          <p:spPr>
            <a:xfrm>
              <a:off x="115409" y="6208286"/>
              <a:ext cx="3718695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it-IT" sz="1600" dirty="0">
                  <a:solidFill>
                    <a:schemeClr val="bg1"/>
                  </a:solidFill>
                  <a:latin typeface="Arial Rounded MT Bold" panose="020F0704030504030204" pitchFamily="34" charset="0"/>
                </a:rPr>
                <a:t>PROGETTO RICREA: </a:t>
              </a:r>
            </a:p>
            <a:p>
              <a:pPr algn="ctr"/>
              <a:r>
                <a:rPr lang="it-IT" sz="1600" dirty="0">
                  <a:solidFill>
                    <a:schemeClr val="bg1"/>
                  </a:solidFill>
                  <a:latin typeface="Arial Rounded MT Bold" panose="020F0704030504030204" pitchFamily="34" charset="0"/>
                </a:rPr>
                <a:t>https://www.progetto-ricrea.org/</a:t>
              </a:r>
            </a:p>
          </p:txBody>
        </p:sp>
        <p:pic>
          <p:nvPicPr>
            <p:cNvPr id="7" name="Immagine 16">
              <a:extLst>
                <a:ext uri="{FF2B5EF4-FFF2-40B4-BE49-F238E27FC236}">
                  <a16:creationId xmlns:a16="http://schemas.microsoft.com/office/drawing/2014/main" id="{3AC71EEA-EE65-697D-4B33-B682CE6BC9F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8" y="0"/>
              <a:ext cx="12192003" cy="982921"/>
            </a:xfrm>
            <a:prstGeom prst="rect">
              <a:avLst/>
            </a:prstGeom>
          </p:spPr>
        </p:pic>
        <p:pic>
          <p:nvPicPr>
            <p:cNvPr id="8" name="Immagine 18">
              <a:extLst>
                <a:ext uri="{FF2B5EF4-FFF2-40B4-BE49-F238E27FC236}">
                  <a16:creationId xmlns:a16="http://schemas.microsoft.com/office/drawing/2014/main" id="{6002496C-91E2-6B73-4520-402A0459763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98239" y="6143348"/>
              <a:ext cx="7993761" cy="71465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285870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>
            <a:extLst>
              <a:ext uri="{FF2B5EF4-FFF2-40B4-BE49-F238E27FC236}">
                <a16:creationId xmlns:a16="http://schemas.microsoft.com/office/drawing/2014/main" id="{730D1349-79EE-4BF2-0381-CB3C4960FE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9069" y="759116"/>
            <a:ext cx="9112045" cy="1325563"/>
          </a:xfrm>
        </p:spPr>
        <p:txBody>
          <a:bodyPr>
            <a:normAutofit/>
          </a:bodyPr>
          <a:lstStyle/>
          <a:p>
            <a:r>
              <a:rPr lang="it-IT" sz="3200" b="1" dirty="0">
                <a:latin typeface="Arial Rounded MT Bold" panose="020F0704030504030204" pitchFamily="34" charset="77"/>
              </a:rPr>
              <a:t>L’uso degli scarti come terreno di coltura</a:t>
            </a:r>
            <a:r>
              <a:rPr lang="it-IT" sz="3200" i="1" dirty="0">
                <a:latin typeface="Arial Rounded MT Bold" panose="020F0704030504030204" pitchFamily="34" charset="77"/>
              </a:rPr>
              <a:t>: Pseudomonas aeruginosa</a:t>
            </a:r>
            <a:endParaRPr lang="it-IT" sz="3200" dirty="0">
              <a:latin typeface="Arial Rounded MT Bold" panose="020F0704030504030204" pitchFamily="34" charset="77"/>
            </a:endParaRPr>
          </a:p>
        </p:txBody>
      </p:sp>
      <p:pic>
        <p:nvPicPr>
          <p:cNvPr id="11" name="Segnaposto contenuto 10" descr="Immagine che contiene testo&#10;&#10;Descrizione generata automaticamente">
            <a:extLst>
              <a:ext uri="{FF2B5EF4-FFF2-40B4-BE49-F238E27FC236}">
                <a16:creationId xmlns:a16="http://schemas.microsoft.com/office/drawing/2014/main" id="{784F4DA3-2322-96A2-F0E0-A816D34219EC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36" t="21182" r="48863" b="37616"/>
          <a:stretch/>
        </p:blipFill>
        <p:spPr>
          <a:xfrm>
            <a:off x="1315748" y="1982179"/>
            <a:ext cx="2833465" cy="2062387"/>
          </a:xfrm>
          <a:prstGeom prst="rect">
            <a:avLst/>
          </a:prstGeom>
        </p:spPr>
      </p:pic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47D611CE-168A-9E4F-D15F-AAA8CE85B8ED}"/>
              </a:ext>
            </a:extLst>
          </p:cNvPr>
          <p:cNvSpPr txBox="1"/>
          <p:nvPr/>
        </p:nvSpPr>
        <p:spPr>
          <a:xfrm flipH="1">
            <a:off x="1245008" y="3618424"/>
            <a:ext cx="6634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WCB</a:t>
            </a: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1B47ACBB-F2DE-4CC7-B871-B47FBF88BDFD}"/>
              </a:ext>
            </a:extLst>
          </p:cNvPr>
          <p:cNvSpPr txBox="1"/>
          <p:nvPr/>
        </p:nvSpPr>
        <p:spPr>
          <a:xfrm>
            <a:off x="1576739" y="4232692"/>
            <a:ext cx="374609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            Terreno implementato</a:t>
            </a:r>
          </a:p>
          <a:p>
            <a:r>
              <a:rPr lang="it-IT" dirty="0"/>
              <a:t>        Scarti cereale 2 -&gt; 100 g/L</a:t>
            </a:r>
          </a:p>
          <a:p>
            <a:r>
              <a:rPr lang="it-IT" dirty="0"/>
              <a:t>                          500/100</a:t>
            </a:r>
          </a:p>
          <a:p>
            <a:pPr algn="ctr"/>
            <a:r>
              <a:rPr lang="it-IT" dirty="0"/>
              <a:t>28°C </a:t>
            </a:r>
          </a:p>
          <a:p>
            <a:pPr algn="ctr"/>
            <a:r>
              <a:rPr lang="it-IT" dirty="0"/>
              <a:t>200 rpm</a:t>
            </a:r>
          </a:p>
          <a:p>
            <a:endParaRPr lang="it-IT" dirty="0"/>
          </a:p>
        </p:txBody>
      </p:sp>
      <p:sp>
        <p:nvSpPr>
          <p:cNvPr id="2" name="Segnaposto numero diapositiva 1">
            <a:extLst>
              <a:ext uri="{FF2B5EF4-FFF2-40B4-BE49-F238E27FC236}">
                <a16:creationId xmlns:a16="http://schemas.microsoft.com/office/drawing/2014/main" id="{CD3E9053-2F34-9D6F-2676-61AD243DF7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68088-E205-464C-A3AA-883050C709BE}" type="slidenum">
              <a:rPr lang="it-IT" smtClean="0"/>
              <a:t>13</a:t>
            </a:fld>
            <a:endParaRPr lang="it-IT"/>
          </a:p>
        </p:txBody>
      </p:sp>
      <p:graphicFrame>
        <p:nvGraphicFramePr>
          <p:cNvPr id="3" name="Segnaposto contenuto 2">
            <a:extLst>
              <a:ext uri="{FF2B5EF4-FFF2-40B4-BE49-F238E27FC236}">
                <a16:creationId xmlns:a16="http://schemas.microsoft.com/office/drawing/2014/main" id="{6F7DB60A-20B7-DE6E-E74D-49C8CB7A247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9090945"/>
              </p:ext>
            </p:extLst>
          </p:nvPr>
        </p:nvGraphicFramePr>
        <p:xfrm>
          <a:off x="4955459" y="2032281"/>
          <a:ext cx="6657472" cy="40245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5" name="Immagine 4">
            <a:extLst>
              <a:ext uri="{FF2B5EF4-FFF2-40B4-BE49-F238E27FC236}">
                <a16:creationId xmlns:a16="http://schemas.microsoft.com/office/drawing/2014/main" id="{48F6C488-E264-5649-FAB4-FC5A151BDA4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71701" y="1547306"/>
            <a:ext cx="427810" cy="556832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D962EDE6-89B4-DF21-A9DA-007923E2F53D}"/>
              </a:ext>
            </a:extLst>
          </p:cNvPr>
          <p:cNvSpPr txBox="1"/>
          <p:nvPr/>
        </p:nvSpPr>
        <p:spPr>
          <a:xfrm>
            <a:off x="8609535" y="1456389"/>
            <a:ext cx="9428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>
                <a:latin typeface="Garamond" panose="02020404030301010803" pitchFamily="18" charset="0"/>
              </a:rPr>
              <a:t>BCS388</a:t>
            </a:r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7D2A89CB-90A0-40E6-4279-3683C0A2432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9665" y="4483510"/>
            <a:ext cx="1883358" cy="2237965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8A8E08A3-7198-5D27-1CB8-D2378C2F450D}"/>
              </a:ext>
            </a:extLst>
          </p:cNvPr>
          <p:cNvGrpSpPr/>
          <p:nvPr/>
        </p:nvGrpSpPr>
        <p:grpSpPr>
          <a:xfrm>
            <a:off x="-8" y="0"/>
            <a:ext cx="12192008" cy="6858000"/>
            <a:chOff x="-8" y="0"/>
            <a:chExt cx="12192008" cy="6858000"/>
          </a:xfrm>
        </p:grpSpPr>
        <p:sp>
          <p:nvSpPr>
            <p:cNvPr id="9" name="Rettangolo 13">
              <a:extLst>
                <a:ext uri="{FF2B5EF4-FFF2-40B4-BE49-F238E27FC236}">
                  <a16:creationId xmlns:a16="http://schemas.microsoft.com/office/drawing/2014/main" id="{6D1BA726-5DE6-450C-F266-DC9D4C4EA6D3}"/>
                </a:ext>
              </a:extLst>
            </p:cNvPr>
            <p:cNvSpPr/>
            <p:nvPr/>
          </p:nvSpPr>
          <p:spPr>
            <a:xfrm>
              <a:off x="0" y="6143348"/>
              <a:ext cx="12191999" cy="714652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0" name="CasellaDiTesto 14">
              <a:extLst>
                <a:ext uri="{FF2B5EF4-FFF2-40B4-BE49-F238E27FC236}">
                  <a16:creationId xmlns:a16="http://schemas.microsoft.com/office/drawing/2014/main" id="{ECF2411D-C451-0EAD-8CBB-C0979AB2FB93}"/>
                </a:ext>
              </a:extLst>
            </p:cNvPr>
            <p:cNvSpPr txBox="1"/>
            <p:nvPr/>
          </p:nvSpPr>
          <p:spPr>
            <a:xfrm>
              <a:off x="115409" y="6208286"/>
              <a:ext cx="3718695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it-IT" sz="1600" dirty="0">
                  <a:solidFill>
                    <a:schemeClr val="bg1"/>
                  </a:solidFill>
                  <a:latin typeface="Arial Rounded MT Bold" panose="020F0704030504030204" pitchFamily="34" charset="0"/>
                </a:rPr>
                <a:t>PROGETTO RICREA: </a:t>
              </a:r>
            </a:p>
            <a:p>
              <a:pPr algn="ctr"/>
              <a:r>
                <a:rPr lang="it-IT" sz="1600" dirty="0">
                  <a:solidFill>
                    <a:schemeClr val="bg1"/>
                  </a:solidFill>
                  <a:latin typeface="Arial Rounded MT Bold" panose="020F0704030504030204" pitchFamily="34" charset="0"/>
                </a:rPr>
                <a:t>https://www.progetto-ricrea.org/</a:t>
              </a:r>
            </a:p>
          </p:txBody>
        </p:sp>
        <p:pic>
          <p:nvPicPr>
            <p:cNvPr id="12" name="Immagine 16">
              <a:extLst>
                <a:ext uri="{FF2B5EF4-FFF2-40B4-BE49-F238E27FC236}">
                  <a16:creationId xmlns:a16="http://schemas.microsoft.com/office/drawing/2014/main" id="{A14AE106-8E06-4B41-D7DF-06DC143CEED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8" y="0"/>
              <a:ext cx="12192003" cy="982921"/>
            </a:xfrm>
            <a:prstGeom prst="rect">
              <a:avLst/>
            </a:prstGeom>
          </p:spPr>
        </p:pic>
        <p:pic>
          <p:nvPicPr>
            <p:cNvPr id="15" name="Immagine 18">
              <a:extLst>
                <a:ext uri="{FF2B5EF4-FFF2-40B4-BE49-F238E27FC236}">
                  <a16:creationId xmlns:a16="http://schemas.microsoft.com/office/drawing/2014/main" id="{2E88F776-5153-9821-7F07-35573DCE6BC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98239" y="6143348"/>
              <a:ext cx="7993761" cy="71465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52346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8F4253C-6C63-86F4-407C-C14E303626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7" y="982921"/>
            <a:ext cx="11210925" cy="744836"/>
          </a:xfrm>
          <a:prstGeom prst="ellipse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2400" kern="1200" dirty="0">
                <a:latin typeface="Arial Rounded MT Bold" panose="020F0704030504030204" pitchFamily="34" charset="77"/>
              </a:rPr>
              <a:t>Time-course: studio </a:t>
            </a:r>
            <a:r>
              <a:rPr lang="en-US" sz="2400" kern="1200" dirty="0" err="1">
                <a:latin typeface="Arial Rounded MT Bold" panose="020F0704030504030204" pitchFamily="34" charset="77"/>
              </a:rPr>
              <a:t>della</a:t>
            </a:r>
            <a:r>
              <a:rPr lang="en-US" sz="2400" kern="1200" dirty="0">
                <a:latin typeface="Arial Rounded MT Bold" panose="020F0704030504030204" pitchFamily="34" charset="77"/>
              </a:rPr>
              <a:t> </a:t>
            </a:r>
            <a:r>
              <a:rPr lang="en-US" sz="2400" kern="1200" dirty="0" err="1">
                <a:latin typeface="Arial Rounded MT Bold" panose="020F0704030504030204" pitchFamily="34" charset="77"/>
              </a:rPr>
              <a:t>produttività</a:t>
            </a:r>
            <a:r>
              <a:rPr lang="en-US" sz="2400" kern="1200" dirty="0">
                <a:latin typeface="Arial Rounded MT Bold" panose="020F0704030504030204" pitchFamily="34" charset="77"/>
              </a:rPr>
              <a:t> </a:t>
            </a:r>
            <a:r>
              <a:rPr lang="en-US" sz="2400" kern="1200" dirty="0" err="1">
                <a:latin typeface="Arial Rounded MT Bold" panose="020F0704030504030204" pitchFamily="34" charset="77"/>
              </a:rPr>
              <a:t>su</a:t>
            </a:r>
            <a:r>
              <a:rPr lang="en-US" sz="2400" kern="1200" dirty="0">
                <a:latin typeface="Arial Rounded MT Bold" panose="020F0704030504030204" pitchFamily="34" charset="77"/>
              </a:rPr>
              <a:t> BCS388</a:t>
            </a:r>
          </a:p>
        </p:txBody>
      </p:sp>
      <p:sp>
        <p:nvSpPr>
          <p:cNvPr id="3" name="Segnaposto numero diapositiva 2">
            <a:extLst>
              <a:ext uri="{FF2B5EF4-FFF2-40B4-BE49-F238E27FC236}">
                <a16:creationId xmlns:a16="http://schemas.microsoft.com/office/drawing/2014/main" id="{97AC61FD-1729-3C2A-ED70-7CB195E4BD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A8A68088-E205-464C-A3AA-883050C709BE}" type="slidenum">
              <a:rPr lang="en-US"/>
              <a:pPr>
                <a:spcAft>
                  <a:spcPts val="600"/>
                </a:spcAft>
              </a:pPr>
              <a:t>14</a:t>
            </a:fld>
            <a:endParaRPr lang="en-US"/>
          </a:p>
        </p:txBody>
      </p:sp>
      <p:graphicFrame>
        <p:nvGraphicFramePr>
          <p:cNvPr id="5" name="Grafico 4">
            <a:extLst>
              <a:ext uri="{FF2B5EF4-FFF2-40B4-BE49-F238E27FC236}">
                <a16:creationId xmlns:a16="http://schemas.microsoft.com/office/drawing/2014/main" id="{84E99450-D178-D27C-5581-CC5422A4264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60467396"/>
              </p:ext>
            </p:extLst>
          </p:nvPr>
        </p:nvGraphicFramePr>
        <p:xfrm>
          <a:off x="643467" y="1787337"/>
          <a:ext cx="10905066" cy="43941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4" name="Group 3">
            <a:extLst>
              <a:ext uri="{FF2B5EF4-FFF2-40B4-BE49-F238E27FC236}">
                <a16:creationId xmlns:a16="http://schemas.microsoft.com/office/drawing/2014/main" id="{3CB87B59-0C2E-6137-F182-FEB0EA3C5D92}"/>
              </a:ext>
            </a:extLst>
          </p:cNvPr>
          <p:cNvGrpSpPr/>
          <p:nvPr/>
        </p:nvGrpSpPr>
        <p:grpSpPr>
          <a:xfrm>
            <a:off x="-8" y="0"/>
            <a:ext cx="12192008" cy="6858000"/>
            <a:chOff x="-8" y="0"/>
            <a:chExt cx="12192008" cy="6858000"/>
          </a:xfrm>
        </p:grpSpPr>
        <p:sp>
          <p:nvSpPr>
            <p:cNvPr id="6" name="Rettangolo 13">
              <a:extLst>
                <a:ext uri="{FF2B5EF4-FFF2-40B4-BE49-F238E27FC236}">
                  <a16:creationId xmlns:a16="http://schemas.microsoft.com/office/drawing/2014/main" id="{705BAB78-C37B-7EB3-63BE-BE73F51DDC1A}"/>
                </a:ext>
              </a:extLst>
            </p:cNvPr>
            <p:cNvSpPr/>
            <p:nvPr/>
          </p:nvSpPr>
          <p:spPr>
            <a:xfrm>
              <a:off x="0" y="6143348"/>
              <a:ext cx="12191999" cy="714652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7" name="CasellaDiTesto 14">
              <a:extLst>
                <a:ext uri="{FF2B5EF4-FFF2-40B4-BE49-F238E27FC236}">
                  <a16:creationId xmlns:a16="http://schemas.microsoft.com/office/drawing/2014/main" id="{8A59A075-07E3-516D-F8C5-4AD8A64F0399}"/>
                </a:ext>
              </a:extLst>
            </p:cNvPr>
            <p:cNvSpPr txBox="1"/>
            <p:nvPr/>
          </p:nvSpPr>
          <p:spPr>
            <a:xfrm>
              <a:off x="115409" y="6208286"/>
              <a:ext cx="3718695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it-IT" sz="1600" dirty="0">
                  <a:solidFill>
                    <a:schemeClr val="bg1"/>
                  </a:solidFill>
                  <a:latin typeface="Arial Rounded MT Bold" panose="020F0704030504030204" pitchFamily="34" charset="0"/>
                </a:rPr>
                <a:t>PROGETTO RICREA: </a:t>
              </a:r>
            </a:p>
            <a:p>
              <a:pPr algn="ctr"/>
              <a:r>
                <a:rPr lang="it-IT" sz="1600" dirty="0">
                  <a:solidFill>
                    <a:schemeClr val="bg1"/>
                  </a:solidFill>
                  <a:latin typeface="Arial Rounded MT Bold" panose="020F0704030504030204" pitchFamily="34" charset="0"/>
                </a:rPr>
                <a:t>https://www.progetto-ricrea.org/</a:t>
              </a:r>
            </a:p>
          </p:txBody>
        </p:sp>
        <p:pic>
          <p:nvPicPr>
            <p:cNvPr id="8" name="Immagine 16">
              <a:extLst>
                <a:ext uri="{FF2B5EF4-FFF2-40B4-BE49-F238E27FC236}">
                  <a16:creationId xmlns:a16="http://schemas.microsoft.com/office/drawing/2014/main" id="{AC9A5597-B244-9816-4B0A-B200AF612B1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8" y="0"/>
              <a:ext cx="12192003" cy="982921"/>
            </a:xfrm>
            <a:prstGeom prst="rect">
              <a:avLst/>
            </a:prstGeom>
          </p:spPr>
        </p:pic>
        <p:pic>
          <p:nvPicPr>
            <p:cNvPr id="9" name="Immagine 18">
              <a:extLst>
                <a:ext uri="{FF2B5EF4-FFF2-40B4-BE49-F238E27FC236}">
                  <a16:creationId xmlns:a16="http://schemas.microsoft.com/office/drawing/2014/main" id="{C416C7E0-DDDC-45DB-67C4-CEECE05BB58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98239" y="6143348"/>
              <a:ext cx="7993761" cy="71465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849924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14D5CBE-B3F6-A317-3858-4AFBA477E6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5283" y="1745103"/>
            <a:ext cx="3855662" cy="3612710"/>
          </a:xfrm>
          <a:prstGeom prst="ellipse">
            <a:avLst/>
          </a:prstGeom>
          <a:solidFill>
            <a:srgbClr val="262626"/>
          </a:solidFill>
          <a:ln w="174625" cmpd="thinThick">
            <a:solidFill>
              <a:srgbClr val="262626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2400" kern="1200" dirty="0" err="1">
                <a:solidFill>
                  <a:srgbClr val="FFFFFF"/>
                </a:solidFill>
                <a:latin typeface="Arial Rounded MT Bold" panose="020F0704030504030204" pitchFamily="34" charset="77"/>
              </a:rPr>
              <a:t>Implementazione</a:t>
            </a:r>
            <a:r>
              <a:rPr lang="en-US" sz="2400" kern="1200" dirty="0">
                <a:solidFill>
                  <a:srgbClr val="FFFFFF"/>
                </a:solidFill>
                <a:latin typeface="Arial Rounded MT Bold" panose="020F0704030504030204" pitchFamily="34" charset="77"/>
              </a:rPr>
              <a:t> </a:t>
            </a:r>
            <a:r>
              <a:rPr lang="en-US" sz="2400" kern="1200" dirty="0" err="1">
                <a:solidFill>
                  <a:srgbClr val="FFFFFF"/>
                </a:solidFill>
                <a:latin typeface="Arial Rounded MT Bold" panose="020F0704030504030204" pitchFamily="34" charset="77"/>
              </a:rPr>
              <a:t>della</a:t>
            </a:r>
            <a:r>
              <a:rPr lang="en-US" sz="2400" kern="1200" dirty="0">
                <a:solidFill>
                  <a:srgbClr val="FFFFFF"/>
                </a:solidFill>
                <a:latin typeface="Arial Rounded MT Bold" panose="020F0704030504030204" pitchFamily="34" charset="77"/>
              </a:rPr>
              <a:t> </a:t>
            </a:r>
            <a:r>
              <a:rPr lang="en-US" sz="2400" kern="1200" dirty="0" err="1">
                <a:solidFill>
                  <a:srgbClr val="FFFFFF"/>
                </a:solidFill>
                <a:latin typeface="Arial Rounded MT Bold" panose="020F0704030504030204" pitchFamily="34" charset="77"/>
              </a:rPr>
              <a:t>produzione</a:t>
            </a:r>
            <a:endParaRPr lang="en-US" sz="2400" kern="1200" dirty="0">
              <a:solidFill>
                <a:srgbClr val="FFFFFF"/>
              </a:solidFill>
              <a:latin typeface="Arial Rounded MT Bold" panose="020F0704030504030204" pitchFamily="34" charset="77"/>
            </a:endParaRPr>
          </a:p>
        </p:txBody>
      </p:sp>
      <p:sp>
        <p:nvSpPr>
          <p:cNvPr id="3" name="Segnaposto numero diapositiva 2">
            <a:extLst>
              <a:ext uri="{FF2B5EF4-FFF2-40B4-BE49-F238E27FC236}">
                <a16:creationId xmlns:a16="http://schemas.microsoft.com/office/drawing/2014/main" id="{FF1D3856-ACF8-202F-DB85-39F775E34A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68088-E205-464C-A3AA-883050C709BE}" type="slidenum">
              <a:rPr lang="it-IT" smtClean="0"/>
              <a:t>15</a:t>
            </a:fld>
            <a:endParaRPr lang="it-IT"/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3E8F975A-141E-42C3-EF21-39D641CA5945}"/>
              </a:ext>
            </a:extLst>
          </p:cNvPr>
          <p:cNvSpPr/>
          <p:nvPr/>
        </p:nvSpPr>
        <p:spPr>
          <a:xfrm>
            <a:off x="6855836" y="2195136"/>
            <a:ext cx="1140541" cy="6489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Ovale 3">
            <a:extLst>
              <a:ext uri="{FF2B5EF4-FFF2-40B4-BE49-F238E27FC236}">
                <a16:creationId xmlns:a16="http://schemas.microsoft.com/office/drawing/2014/main" id="{B0E519E9-FB89-BA36-4145-876A8A9321C3}"/>
              </a:ext>
            </a:extLst>
          </p:cNvPr>
          <p:cNvSpPr/>
          <p:nvPr/>
        </p:nvSpPr>
        <p:spPr>
          <a:xfrm>
            <a:off x="4807974" y="2433484"/>
            <a:ext cx="737420" cy="29988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Ovale 4">
            <a:extLst>
              <a:ext uri="{FF2B5EF4-FFF2-40B4-BE49-F238E27FC236}">
                <a16:creationId xmlns:a16="http://schemas.microsoft.com/office/drawing/2014/main" id="{B2ED59DA-5110-951B-3589-DEEEAF0AD6AF}"/>
              </a:ext>
            </a:extLst>
          </p:cNvPr>
          <p:cNvSpPr/>
          <p:nvPr/>
        </p:nvSpPr>
        <p:spPr>
          <a:xfrm>
            <a:off x="4950541" y="2507899"/>
            <a:ext cx="737420" cy="29988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E6D0150A-BCBA-558C-A7A1-04894507FDD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189"/>
          <a:stretch/>
        </p:blipFill>
        <p:spPr>
          <a:xfrm>
            <a:off x="4219565" y="1745103"/>
            <a:ext cx="7274345" cy="3025402"/>
          </a:xfrm>
          <a:prstGeom prst="rect">
            <a:avLst/>
          </a:prstGeom>
        </p:spPr>
      </p:pic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61BA2EB0-1574-D2DB-6888-6E6FD68746B5}"/>
              </a:ext>
            </a:extLst>
          </p:cNvPr>
          <p:cNvSpPr txBox="1"/>
          <p:nvPr/>
        </p:nvSpPr>
        <p:spPr>
          <a:xfrm>
            <a:off x="9358580" y="2962295"/>
            <a:ext cx="12472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200" dirty="0"/>
              <a:t>OD</a:t>
            </a:r>
            <a:r>
              <a:rPr lang="it-IT" sz="1000" dirty="0"/>
              <a:t>600</a:t>
            </a:r>
            <a:r>
              <a:rPr lang="it-IT" sz="1200" dirty="0"/>
              <a:t> = 3</a:t>
            </a:r>
          </a:p>
          <a:p>
            <a:pPr algn="ctr"/>
            <a:r>
              <a:rPr lang="it-IT" sz="1200" dirty="0"/>
              <a:t>1%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BFC77FF1-9253-3163-E532-AAF7EC6FE8DB}"/>
              </a:ext>
            </a:extLst>
          </p:cNvPr>
          <p:cNvSpPr txBox="1"/>
          <p:nvPr/>
        </p:nvSpPr>
        <p:spPr>
          <a:xfrm>
            <a:off x="4139381" y="4028457"/>
            <a:ext cx="6685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WCB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C43A6AD7-0E88-F0A0-5BD7-32A8083A6FD8}"/>
              </a:ext>
            </a:extLst>
          </p:cNvPr>
          <p:cNvSpPr txBox="1"/>
          <p:nvPr/>
        </p:nvSpPr>
        <p:spPr>
          <a:xfrm>
            <a:off x="5117690" y="3906555"/>
            <a:ext cx="13519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LB </a:t>
            </a:r>
            <a:r>
              <a:rPr lang="it-IT" dirty="0" err="1"/>
              <a:t>plate</a:t>
            </a:r>
            <a:endParaRPr lang="it-IT" dirty="0"/>
          </a:p>
          <a:p>
            <a:r>
              <a:rPr lang="it-IT" dirty="0"/>
              <a:t>28°C </a:t>
            </a:r>
            <a:r>
              <a:rPr lang="it-IT" dirty="0" err="1"/>
              <a:t>o.n</a:t>
            </a:r>
            <a:r>
              <a:rPr lang="it-IT" dirty="0"/>
              <a:t>.</a:t>
            </a: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747CF176-02CA-415F-4325-D340A234E57F}"/>
              </a:ext>
            </a:extLst>
          </p:cNvPr>
          <p:cNvSpPr txBox="1"/>
          <p:nvPr/>
        </p:nvSpPr>
        <p:spPr>
          <a:xfrm>
            <a:off x="8367250" y="4225725"/>
            <a:ext cx="149450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/>
              <a:t>Terreno LB</a:t>
            </a:r>
          </a:p>
          <a:p>
            <a:pPr algn="ctr"/>
            <a:r>
              <a:rPr lang="it-IT" dirty="0"/>
              <a:t>500/100</a:t>
            </a:r>
          </a:p>
          <a:p>
            <a:pPr algn="ctr"/>
            <a:r>
              <a:rPr lang="it-IT" dirty="0"/>
              <a:t>200 rpm 28°C</a:t>
            </a: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90B24529-C3B2-EF4F-8A0D-5263DE651141}"/>
              </a:ext>
            </a:extLst>
          </p:cNvPr>
          <p:cNvSpPr txBox="1"/>
          <p:nvPr/>
        </p:nvSpPr>
        <p:spPr>
          <a:xfrm>
            <a:off x="10090373" y="4209781"/>
            <a:ext cx="187300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/>
              <a:t>Terreno BCS388</a:t>
            </a:r>
          </a:p>
          <a:p>
            <a:pPr algn="ctr"/>
            <a:r>
              <a:rPr lang="it-IT" dirty="0"/>
              <a:t>500/100</a:t>
            </a:r>
          </a:p>
          <a:p>
            <a:pPr algn="ctr"/>
            <a:r>
              <a:rPr lang="it-IT" dirty="0"/>
              <a:t>200 rpm 28°C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ECD454C2-53E4-A2DE-9333-01226B9ED931}"/>
              </a:ext>
            </a:extLst>
          </p:cNvPr>
          <p:cNvGrpSpPr/>
          <p:nvPr/>
        </p:nvGrpSpPr>
        <p:grpSpPr>
          <a:xfrm>
            <a:off x="-8" y="0"/>
            <a:ext cx="12192008" cy="6858000"/>
            <a:chOff x="-8" y="0"/>
            <a:chExt cx="12192008" cy="6858000"/>
          </a:xfrm>
        </p:grpSpPr>
        <p:sp>
          <p:nvSpPr>
            <p:cNvPr id="7" name="Rettangolo 13">
              <a:extLst>
                <a:ext uri="{FF2B5EF4-FFF2-40B4-BE49-F238E27FC236}">
                  <a16:creationId xmlns:a16="http://schemas.microsoft.com/office/drawing/2014/main" id="{2055C755-3941-75C9-8FEC-33C0918B26D9}"/>
                </a:ext>
              </a:extLst>
            </p:cNvPr>
            <p:cNvSpPr/>
            <p:nvPr/>
          </p:nvSpPr>
          <p:spPr>
            <a:xfrm>
              <a:off x="0" y="6143348"/>
              <a:ext cx="12191999" cy="714652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3" name="CasellaDiTesto 14">
              <a:extLst>
                <a:ext uri="{FF2B5EF4-FFF2-40B4-BE49-F238E27FC236}">
                  <a16:creationId xmlns:a16="http://schemas.microsoft.com/office/drawing/2014/main" id="{423D0AEA-F83E-5983-9777-7A43D3841210}"/>
                </a:ext>
              </a:extLst>
            </p:cNvPr>
            <p:cNvSpPr txBox="1"/>
            <p:nvPr/>
          </p:nvSpPr>
          <p:spPr>
            <a:xfrm>
              <a:off x="115409" y="6208286"/>
              <a:ext cx="3718695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it-IT" sz="1600" dirty="0">
                  <a:solidFill>
                    <a:schemeClr val="bg1"/>
                  </a:solidFill>
                  <a:latin typeface="Arial Rounded MT Bold" panose="020F0704030504030204" pitchFamily="34" charset="0"/>
                </a:rPr>
                <a:t>PROGETTO RICREA: </a:t>
              </a:r>
            </a:p>
            <a:p>
              <a:pPr algn="ctr"/>
              <a:r>
                <a:rPr lang="it-IT" sz="1600" dirty="0">
                  <a:solidFill>
                    <a:schemeClr val="bg1"/>
                  </a:solidFill>
                  <a:latin typeface="Arial Rounded MT Bold" panose="020F0704030504030204" pitchFamily="34" charset="0"/>
                </a:rPr>
                <a:t>https://www.progetto-ricrea.org/</a:t>
              </a:r>
            </a:p>
          </p:txBody>
        </p:sp>
        <p:pic>
          <p:nvPicPr>
            <p:cNvPr id="15" name="Immagine 16">
              <a:extLst>
                <a:ext uri="{FF2B5EF4-FFF2-40B4-BE49-F238E27FC236}">
                  <a16:creationId xmlns:a16="http://schemas.microsoft.com/office/drawing/2014/main" id="{8137C579-0ABA-F8B8-4CE8-56A48A044EC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8" y="0"/>
              <a:ext cx="12192003" cy="982921"/>
            </a:xfrm>
            <a:prstGeom prst="rect">
              <a:avLst/>
            </a:prstGeom>
          </p:spPr>
        </p:pic>
        <p:pic>
          <p:nvPicPr>
            <p:cNvPr id="17" name="Immagine 18">
              <a:extLst>
                <a:ext uri="{FF2B5EF4-FFF2-40B4-BE49-F238E27FC236}">
                  <a16:creationId xmlns:a16="http://schemas.microsoft.com/office/drawing/2014/main" id="{7ABFDB1E-1472-B607-D0F9-F913DF28A06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98239" y="6143348"/>
              <a:ext cx="7993761" cy="71465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027995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5AB8CC4-E20B-4929-5566-BFFB12F6C5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7050" y="790574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2400" kern="1200" dirty="0">
                <a:latin typeface="Arial Rounded MT Bold" panose="020F0704030504030204" pitchFamily="34" charset="77"/>
              </a:rPr>
              <a:t>Prove con pre-</a:t>
            </a:r>
            <a:r>
              <a:rPr lang="en-US" sz="2400" kern="1200" dirty="0" err="1">
                <a:latin typeface="Arial Rounded MT Bold" panose="020F0704030504030204" pitchFamily="34" charset="77"/>
              </a:rPr>
              <a:t>coltura</a:t>
            </a:r>
            <a:r>
              <a:rPr lang="en-US" sz="2400" kern="1200" dirty="0">
                <a:latin typeface="Arial Rounded MT Bold" panose="020F0704030504030204" pitchFamily="34" charset="77"/>
              </a:rPr>
              <a:t> in Luria-Bertani broth</a:t>
            </a:r>
          </a:p>
        </p:txBody>
      </p:sp>
      <p:graphicFrame>
        <p:nvGraphicFramePr>
          <p:cNvPr id="10" name="Segnaposto contenuto 9">
            <a:extLst>
              <a:ext uri="{FF2B5EF4-FFF2-40B4-BE49-F238E27FC236}">
                <a16:creationId xmlns:a16="http://schemas.microsoft.com/office/drawing/2014/main" id="{D502BA65-2669-8FCE-F993-8E03683F9AB4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042659342"/>
              </p:ext>
            </p:extLst>
          </p:nvPr>
        </p:nvGraphicFramePr>
        <p:xfrm>
          <a:off x="642938" y="1674813"/>
          <a:ext cx="5414963" cy="43926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Segnaposto numero diapositiva 2">
            <a:extLst>
              <a:ext uri="{FF2B5EF4-FFF2-40B4-BE49-F238E27FC236}">
                <a16:creationId xmlns:a16="http://schemas.microsoft.com/office/drawing/2014/main" id="{94A1D5B0-1E5B-8857-C77D-895072C005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A8A68088-E205-464C-A3AA-883050C709BE}" type="slidenum">
              <a:rPr lang="en-US" smtClean="0"/>
              <a:pPr>
                <a:spcAft>
                  <a:spcPts val="600"/>
                </a:spcAft>
              </a:pPr>
              <a:t>16</a:t>
            </a:fld>
            <a:endParaRPr lang="en-US"/>
          </a:p>
        </p:txBody>
      </p:sp>
      <p:graphicFrame>
        <p:nvGraphicFramePr>
          <p:cNvPr id="6" name="Segnaposto contenuto 5">
            <a:extLst>
              <a:ext uri="{FF2B5EF4-FFF2-40B4-BE49-F238E27FC236}">
                <a16:creationId xmlns:a16="http://schemas.microsoft.com/office/drawing/2014/main" id="{FF098A97-BE88-5734-8ABF-A8B4078F61B9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472610773"/>
              </p:ext>
            </p:extLst>
          </p:nvPr>
        </p:nvGraphicFramePr>
        <p:xfrm>
          <a:off x="6132513" y="1674813"/>
          <a:ext cx="5414963" cy="43926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4" name="Group 3">
            <a:extLst>
              <a:ext uri="{FF2B5EF4-FFF2-40B4-BE49-F238E27FC236}">
                <a16:creationId xmlns:a16="http://schemas.microsoft.com/office/drawing/2014/main" id="{A98E9F05-B3AA-31B7-7D87-06EF142AA7CB}"/>
              </a:ext>
            </a:extLst>
          </p:cNvPr>
          <p:cNvGrpSpPr/>
          <p:nvPr/>
        </p:nvGrpSpPr>
        <p:grpSpPr>
          <a:xfrm>
            <a:off x="-8" y="0"/>
            <a:ext cx="12192008" cy="6858000"/>
            <a:chOff x="-8" y="0"/>
            <a:chExt cx="12192008" cy="6858000"/>
          </a:xfrm>
        </p:grpSpPr>
        <p:sp>
          <p:nvSpPr>
            <p:cNvPr id="5" name="Rettangolo 13">
              <a:extLst>
                <a:ext uri="{FF2B5EF4-FFF2-40B4-BE49-F238E27FC236}">
                  <a16:creationId xmlns:a16="http://schemas.microsoft.com/office/drawing/2014/main" id="{9B3AC915-D847-A230-1577-08569E2F2C4B}"/>
                </a:ext>
              </a:extLst>
            </p:cNvPr>
            <p:cNvSpPr/>
            <p:nvPr/>
          </p:nvSpPr>
          <p:spPr>
            <a:xfrm>
              <a:off x="0" y="6143348"/>
              <a:ext cx="12191999" cy="714652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7" name="CasellaDiTesto 14">
              <a:extLst>
                <a:ext uri="{FF2B5EF4-FFF2-40B4-BE49-F238E27FC236}">
                  <a16:creationId xmlns:a16="http://schemas.microsoft.com/office/drawing/2014/main" id="{E7761BF7-E3D6-DCC2-A23E-D969B7388C76}"/>
                </a:ext>
              </a:extLst>
            </p:cNvPr>
            <p:cNvSpPr txBox="1"/>
            <p:nvPr/>
          </p:nvSpPr>
          <p:spPr>
            <a:xfrm>
              <a:off x="115409" y="6208286"/>
              <a:ext cx="3718695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it-IT" sz="1600" dirty="0">
                  <a:solidFill>
                    <a:schemeClr val="bg1"/>
                  </a:solidFill>
                  <a:latin typeface="Arial Rounded MT Bold" panose="020F0704030504030204" pitchFamily="34" charset="0"/>
                </a:rPr>
                <a:t>PROGETTO RICREA: </a:t>
              </a:r>
            </a:p>
            <a:p>
              <a:pPr algn="ctr"/>
              <a:r>
                <a:rPr lang="it-IT" sz="1600" dirty="0">
                  <a:solidFill>
                    <a:schemeClr val="bg1"/>
                  </a:solidFill>
                  <a:latin typeface="Arial Rounded MT Bold" panose="020F0704030504030204" pitchFamily="34" charset="0"/>
                </a:rPr>
                <a:t>https://www.progetto-ricrea.org/</a:t>
              </a:r>
            </a:p>
          </p:txBody>
        </p:sp>
        <p:pic>
          <p:nvPicPr>
            <p:cNvPr id="8" name="Immagine 16">
              <a:extLst>
                <a:ext uri="{FF2B5EF4-FFF2-40B4-BE49-F238E27FC236}">
                  <a16:creationId xmlns:a16="http://schemas.microsoft.com/office/drawing/2014/main" id="{72878ECF-A3D6-2598-A948-71F6352C501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8" y="0"/>
              <a:ext cx="12192003" cy="982921"/>
            </a:xfrm>
            <a:prstGeom prst="rect">
              <a:avLst/>
            </a:prstGeom>
          </p:spPr>
        </p:pic>
        <p:pic>
          <p:nvPicPr>
            <p:cNvPr id="9" name="Immagine 18">
              <a:extLst>
                <a:ext uri="{FF2B5EF4-FFF2-40B4-BE49-F238E27FC236}">
                  <a16:creationId xmlns:a16="http://schemas.microsoft.com/office/drawing/2014/main" id="{0E8A6CD9-CECD-90A4-FEBC-03405EDBCEF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98239" y="6143348"/>
              <a:ext cx="7993761" cy="71465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4438124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5B5E59B-E567-FBB8-F022-0A1DCAA7A0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52085" y="651056"/>
            <a:ext cx="7908823" cy="1325563"/>
          </a:xfrm>
        </p:spPr>
        <p:txBody>
          <a:bodyPr>
            <a:normAutofit/>
          </a:bodyPr>
          <a:lstStyle/>
          <a:p>
            <a:r>
              <a:rPr lang="it-IT" sz="2400" b="1" dirty="0">
                <a:latin typeface="Arial Rounded MT Bold" panose="020F0704030504030204" pitchFamily="34" charset="77"/>
              </a:rPr>
              <a:t>Confronto con terreni industriali</a:t>
            </a:r>
          </a:p>
        </p:txBody>
      </p:sp>
      <p:graphicFrame>
        <p:nvGraphicFramePr>
          <p:cNvPr id="4" name="Segnaposto contenuto 3">
            <a:extLst>
              <a:ext uri="{FF2B5EF4-FFF2-40B4-BE49-F238E27FC236}">
                <a16:creationId xmlns:a16="http://schemas.microsoft.com/office/drawing/2014/main" id="{D009C412-8819-F43C-D956-3904FB99D88A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7C0251F2-8286-6FB6-7931-D9FE946C6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68088-E205-464C-A3AA-883050C709BE}" type="slidenum">
              <a:rPr lang="it-IT" smtClean="0"/>
              <a:t>17</a:t>
            </a:fld>
            <a:endParaRPr lang="it-IT"/>
          </a:p>
        </p:txBody>
      </p:sp>
      <p:graphicFrame>
        <p:nvGraphicFramePr>
          <p:cNvPr id="6" name="Grafico 5">
            <a:extLst>
              <a:ext uri="{FF2B5EF4-FFF2-40B4-BE49-F238E27FC236}">
                <a16:creationId xmlns:a16="http://schemas.microsoft.com/office/drawing/2014/main" id="{3B45F97E-C84F-1729-342E-16AEC827D8F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82029668"/>
              </p:ext>
            </p:extLst>
          </p:nvPr>
        </p:nvGraphicFramePr>
        <p:xfrm>
          <a:off x="1199535" y="1653664"/>
          <a:ext cx="9792930" cy="45425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3" name="Group 2">
            <a:extLst>
              <a:ext uri="{FF2B5EF4-FFF2-40B4-BE49-F238E27FC236}">
                <a16:creationId xmlns:a16="http://schemas.microsoft.com/office/drawing/2014/main" id="{1324E322-7E5F-446F-71F3-D99C92245F1F}"/>
              </a:ext>
            </a:extLst>
          </p:cNvPr>
          <p:cNvGrpSpPr/>
          <p:nvPr/>
        </p:nvGrpSpPr>
        <p:grpSpPr>
          <a:xfrm>
            <a:off x="-8" y="0"/>
            <a:ext cx="12192008" cy="6858000"/>
            <a:chOff x="-8" y="0"/>
            <a:chExt cx="12192008" cy="6858000"/>
          </a:xfrm>
        </p:grpSpPr>
        <p:sp>
          <p:nvSpPr>
            <p:cNvPr id="7" name="Rettangolo 13">
              <a:extLst>
                <a:ext uri="{FF2B5EF4-FFF2-40B4-BE49-F238E27FC236}">
                  <a16:creationId xmlns:a16="http://schemas.microsoft.com/office/drawing/2014/main" id="{F7FCF680-853D-8FB1-3716-B7D476E7946E}"/>
                </a:ext>
              </a:extLst>
            </p:cNvPr>
            <p:cNvSpPr/>
            <p:nvPr/>
          </p:nvSpPr>
          <p:spPr>
            <a:xfrm>
              <a:off x="0" y="6143348"/>
              <a:ext cx="12191999" cy="714652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8" name="CasellaDiTesto 14">
              <a:extLst>
                <a:ext uri="{FF2B5EF4-FFF2-40B4-BE49-F238E27FC236}">
                  <a16:creationId xmlns:a16="http://schemas.microsoft.com/office/drawing/2014/main" id="{FA1F15B5-B644-2703-B011-083E7046CA6C}"/>
                </a:ext>
              </a:extLst>
            </p:cNvPr>
            <p:cNvSpPr txBox="1"/>
            <p:nvPr/>
          </p:nvSpPr>
          <p:spPr>
            <a:xfrm>
              <a:off x="115409" y="6208286"/>
              <a:ext cx="3718695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it-IT" sz="1600" dirty="0">
                  <a:solidFill>
                    <a:schemeClr val="bg1"/>
                  </a:solidFill>
                  <a:latin typeface="Arial Rounded MT Bold" panose="020F0704030504030204" pitchFamily="34" charset="0"/>
                </a:rPr>
                <a:t>PROGETTO RICREA: </a:t>
              </a:r>
            </a:p>
            <a:p>
              <a:pPr algn="ctr"/>
              <a:r>
                <a:rPr lang="it-IT" sz="1600" dirty="0">
                  <a:solidFill>
                    <a:schemeClr val="bg1"/>
                  </a:solidFill>
                  <a:latin typeface="Arial Rounded MT Bold" panose="020F0704030504030204" pitchFamily="34" charset="0"/>
                </a:rPr>
                <a:t>https://www.progetto-ricrea.org/</a:t>
              </a:r>
            </a:p>
          </p:txBody>
        </p:sp>
        <p:pic>
          <p:nvPicPr>
            <p:cNvPr id="9" name="Immagine 16">
              <a:extLst>
                <a:ext uri="{FF2B5EF4-FFF2-40B4-BE49-F238E27FC236}">
                  <a16:creationId xmlns:a16="http://schemas.microsoft.com/office/drawing/2014/main" id="{49EDB483-5F1F-A41D-B232-6A8B7C38710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8" y="0"/>
              <a:ext cx="12192003" cy="982921"/>
            </a:xfrm>
            <a:prstGeom prst="rect">
              <a:avLst/>
            </a:prstGeom>
          </p:spPr>
        </p:pic>
        <p:pic>
          <p:nvPicPr>
            <p:cNvPr id="10" name="Immagine 18">
              <a:extLst>
                <a:ext uri="{FF2B5EF4-FFF2-40B4-BE49-F238E27FC236}">
                  <a16:creationId xmlns:a16="http://schemas.microsoft.com/office/drawing/2014/main" id="{F2848D6D-0DEE-7F26-7E24-AAB25F02302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98239" y="6143348"/>
              <a:ext cx="7993761" cy="71465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7131129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708D221-9E1D-3899-10C4-2A07365E92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5071" y="80234"/>
            <a:ext cx="8908026" cy="1173097"/>
          </a:xfrm>
        </p:spPr>
        <p:txBody>
          <a:bodyPr>
            <a:normAutofit/>
          </a:bodyPr>
          <a:lstStyle/>
          <a:p>
            <a:r>
              <a:rPr lang="it-IT" sz="4000" b="1" i="1" dirty="0">
                <a:latin typeface="Garamond" panose="02020404030301010803" pitchFamily="18" charset="0"/>
              </a:rPr>
              <a:t>Bacillus </a:t>
            </a:r>
            <a:r>
              <a:rPr lang="it-IT" sz="4000" b="1" i="1" dirty="0" err="1">
                <a:latin typeface="Garamond" panose="02020404030301010803" pitchFamily="18" charset="0"/>
              </a:rPr>
              <a:t>subtilis</a:t>
            </a:r>
            <a:r>
              <a:rPr lang="it-IT" sz="4000" b="1" dirty="0">
                <a:latin typeface="Garamond" panose="02020404030301010803" pitchFamily="18" charset="0"/>
              </a:rPr>
              <a:t>: uno studio preliminare</a:t>
            </a:r>
          </a:p>
        </p:txBody>
      </p:sp>
      <p:sp>
        <p:nvSpPr>
          <p:cNvPr id="9" name="Segnaposto contenuto 8">
            <a:extLst>
              <a:ext uri="{FF2B5EF4-FFF2-40B4-BE49-F238E27FC236}">
                <a16:creationId xmlns:a16="http://schemas.microsoft.com/office/drawing/2014/main" id="{1173502A-30A6-9D08-CC76-A8B9C5D5582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55023" y="1353677"/>
            <a:ext cx="5181600" cy="4351338"/>
          </a:xfrm>
        </p:spPr>
        <p:txBody>
          <a:bodyPr/>
          <a:lstStyle/>
          <a:p>
            <a:pPr marL="0" indent="0">
              <a:buNone/>
            </a:pPr>
            <a:r>
              <a:rPr lang="it-IT" dirty="0"/>
              <a:t>                </a:t>
            </a:r>
            <a:r>
              <a:rPr lang="it-IT" dirty="0">
                <a:latin typeface="Garamond" panose="02020404030301010803" pitchFamily="18" charset="0"/>
              </a:rPr>
              <a:t>Metodo di coltura:</a:t>
            </a:r>
          </a:p>
        </p:txBody>
      </p:sp>
      <p:sp>
        <p:nvSpPr>
          <p:cNvPr id="10" name="Segnaposto contenuto 9">
            <a:extLst>
              <a:ext uri="{FF2B5EF4-FFF2-40B4-BE49-F238E27FC236}">
                <a16:creationId xmlns:a16="http://schemas.microsoft.com/office/drawing/2014/main" id="{C097A312-8C9B-29DD-6708-98327125CE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96664" y="1353677"/>
            <a:ext cx="5181600" cy="4351338"/>
          </a:xfrm>
        </p:spPr>
        <p:txBody>
          <a:bodyPr/>
          <a:lstStyle/>
          <a:p>
            <a:pPr marL="0" indent="0">
              <a:buNone/>
            </a:pPr>
            <a:r>
              <a:rPr lang="it-IT" dirty="0"/>
              <a:t>        </a:t>
            </a:r>
          </a:p>
        </p:txBody>
      </p:sp>
      <p:graphicFrame>
        <p:nvGraphicFramePr>
          <p:cNvPr id="8" name="Grafico 7">
            <a:extLst>
              <a:ext uri="{FF2B5EF4-FFF2-40B4-BE49-F238E27FC236}">
                <a16:creationId xmlns:a16="http://schemas.microsoft.com/office/drawing/2014/main" id="{4F566612-5DBE-FC62-1291-1A0FB8EBDF8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10512219"/>
              </p:ext>
            </p:extLst>
          </p:nvPr>
        </p:nvGraphicFramePr>
        <p:xfrm>
          <a:off x="5119383" y="900628"/>
          <a:ext cx="6051384" cy="52741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11" name="Segnaposto contenuto 10" descr="Immagine che contiene testo&#10;&#10;Descrizione generata automaticamente">
            <a:extLst>
              <a:ext uri="{FF2B5EF4-FFF2-40B4-BE49-F238E27FC236}">
                <a16:creationId xmlns:a16="http://schemas.microsoft.com/office/drawing/2014/main" id="{F10924DE-FE7F-87DF-FB12-89B51AAE2A6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182" r="48863" b="37616"/>
          <a:stretch/>
        </p:blipFill>
        <p:spPr>
          <a:xfrm>
            <a:off x="1005349" y="2246640"/>
            <a:ext cx="3180331" cy="1792646"/>
          </a:xfrm>
          <a:prstGeom prst="rect">
            <a:avLst/>
          </a:prstGeom>
        </p:spPr>
      </p:pic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CB3DEF06-DA4B-972F-F1EA-30FF291FE3A5}"/>
              </a:ext>
            </a:extLst>
          </p:cNvPr>
          <p:cNvSpPr txBox="1"/>
          <p:nvPr/>
        </p:nvSpPr>
        <p:spPr>
          <a:xfrm flipH="1">
            <a:off x="1599213" y="3669954"/>
            <a:ext cx="8195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latin typeface="Garamond" panose="02020404030301010803" pitchFamily="18" charset="0"/>
              </a:rPr>
              <a:t>WCB</a:t>
            </a:r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EAEC4E79-2F97-99B5-85F9-E7DA67F4B41B}"/>
              </a:ext>
            </a:extLst>
          </p:cNvPr>
          <p:cNvSpPr txBox="1"/>
          <p:nvPr/>
        </p:nvSpPr>
        <p:spPr>
          <a:xfrm>
            <a:off x="2292144" y="4056638"/>
            <a:ext cx="256744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Garamond" panose="02020404030301010803" pitchFamily="18" charset="0"/>
              </a:rPr>
              <a:t>BCS388</a:t>
            </a:r>
          </a:p>
          <a:p>
            <a:pPr algn="ctr"/>
            <a:r>
              <a:rPr lang="it-IT" dirty="0">
                <a:latin typeface="Garamond" panose="02020404030301010803" pitchFamily="18" charset="0"/>
              </a:rPr>
              <a:t>BCS388modcereale 1</a:t>
            </a:r>
          </a:p>
          <a:p>
            <a:pPr algn="ctr"/>
            <a:r>
              <a:rPr lang="it-IT" dirty="0">
                <a:latin typeface="Garamond" panose="02020404030301010803" pitchFamily="18" charset="0"/>
              </a:rPr>
              <a:t>BCS388modcereale 3        </a:t>
            </a:r>
          </a:p>
          <a:p>
            <a:pPr algn="ctr"/>
            <a:r>
              <a:rPr lang="it-IT" dirty="0">
                <a:latin typeface="Garamond" panose="02020404030301010803" pitchFamily="18" charset="0"/>
              </a:rPr>
              <a:t>   500/100</a:t>
            </a:r>
          </a:p>
          <a:p>
            <a:pPr algn="ctr"/>
            <a:r>
              <a:rPr lang="it-IT" dirty="0">
                <a:latin typeface="Garamond" panose="02020404030301010803" pitchFamily="18" charset="0"/>
              </a:rPr>
              <a:t>28°C 200 rpm</a:t>
            </a:r>
          </a:p>
          <a:p>
            <a:pPr algn="ctr"/>
            <a:r>
              <a:rPr lang="it-IT" dirty="0"/>
              <a:t>   </a:t>
            </a:r>
          </a:p>
        </p:txBody>
      </p:sp>
      <p:sp>
        <p:nvSpPr>
          <p:cNvPr id="3" name="Segnaposto numero diapositiva 2">
            <a:extLst>
              <a:ext uri="{FF2B5EF4-FFF2-40B4-BE49-F238E27FC236}">
                <a16:creationId xmlns:a16="http://schemas.microsoft.com/office/drawing/2014/main" id="{85FAEECF-70A1-5D77-DB03-ACEC2DF57B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68088-E205-464C-A3AA-883050C709BE}" type="slidenum">
              <a:rPr lang="it-IT" smtClean="0"/>
              <a:t>18</a:t>
            </a:fld>
            <a:endParaRPr lang="it-IT" dirty="0"/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6E7F1311-CFD9-DE12-5198-34EFCAB98A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4331" y="4517739"/>
            <a:ext cx="1989603" cy="2340261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2199A94E-62ED-17B7-435F-69A620EC4692}"/>
              </a:ext>
            </a:extLst>
          </p:cNvPr>
          <p:cNvGrpSpPr/>
          <p:nvPr/>
        </p:nvGrpSpPr>
        <p:grpSpPr>
          <a:xfrm>
            <a:off x="-8" y="0"/>
            <a:ext cx="12192008" cy="6858000"/>
            <a:chOff x="-8" y="0"/>
            <a:chExt cx="12192008" cy="6858000"/>
          </a:xfrm>
        </p:grpSpPr>
        <p:sp>
          <p:nvSpPr>
            <p:cNvPr id="6" name="Rettangolo 13">
              <a:extLst>
                <a:ext uri="{FF2B5EF4-FFF2-40B4-BE49-F238E27FC236}">
                  <a16:creationId xmlns:a16="http://schemas.microsoft.com/office/drawing/2014/main" id="{92C6A293-73DA-9DDB-6E6C-4645D070D84C}"/>
                </a:ext>
              </a:extLst>
            </p:cNvPr>
            <p:cNvSpPr/>
            <p:nvPr/>
          </p:nvSpPr>
          <p:spPr>
            <a:xfrm>
              <a:off x="0" y="6143348"/>
              <a:ext cx="12191999" cy="714652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7" name="CasellaDiTesto 14">
              <a:extLst>
                <a:ext uri="{FF2B5EF4-FFF2-40B4-BE49-F238E27FC236}">
                  <a16:creationId xmlns:a16="http://schemas.microsoft.com/office/drawing/2014/main" id="{5BE31ABE-9281-6E97-DB2B-9C1CAB90B281}"/>
                </a:ext>
              </a:extLst>
            </p:cNvPr>
            <p:cNvSpPr txBox="1"/>
            <p:nvPr/>
          </p:nvSpPr>
          <p:spPr>
            <a:xfrm>
              <a:off x="115409" y="6208286"/>
              <a:ext cx="3718695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it-IT" sz="1600" dirty="0">
                  <a:solidFill>
                    <a:schemeClr val="bg1"/>
                  </a:solidFill>
                  <a:latin typeface="Arial Rounded MT Bold" panose="020F0704030504030204" pitchFamily="34" charset="0"/>
                </a:rPr>
                <a:t>PROGETTO RICREA: </a:t>
              </a:r>
            </a:p>
            <a:p>
              <a:pPr algn="ctr"/>
              <a:r>
                <a:rPr lang="it-IT" sz="1600" dirty="0">
                  <a:solidFill>
                    <a:schemeClr val="bg1"/>
                  </a:solidFill>
                  <a:latin typeface="Arial Rounded MT Bold" panose="020F0704030504030204" pitchFamily="34" charset="0"/>
                </a:rPr>
                <a:t>https://www.progetto-ricrea.org/</a:t>
              </a:r>
            </a:p>
          </p:txBody>
        </p:sp>
        <p:pic>
          <p:nvPicPr>
            <p:cNvPr id="14" name="Immagine 16">
              <a:extLst>
                <a:ext uri="{FF2B5EF4-FFF2-40B4-BE49-F238E27FC236}">
                  <a16:creationId xmlns:a16="http://schemas.microsoft.com/office/drawing/2014/main" id="{C2187272-D408-C348-E5F2-D10252BB4DB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8" y="0"/>
              <a:ext cx="12192003" cy="982921"/>
            </a:xfrm>
            <a:prstGeom prst="rect">
              <a:avLst/>
            </a:prstGeom>
          </p:spPr>
        </p:pic>
        <p:pic>
          <p:nvPicPr>
            <p:cNvPr id="15" name="Immagine 18">
              <a:extLst>
                <a:ext uri="{FF2B5EF4-FFF2-40B4-BE49-F238E27FC236}">
                  <a16:creationId xmlns:a16="http://schemas.microsoft.com/office/drawing/2014/main" id="{06D8FD1C-01F6-205D-DA3E-7D78303AD61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98239" y="6143348"/>
              <a:ext cx="7993761" cy="71465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22109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Pietre in equilibrio su del legno">
            <a:extLst>
              <a:ext uri="{FF2B5EF4-FFF2-40B4-BE49-F238E27FC236}">
                <a16:creationId xmlns:a16="http://schemas.microsoft.com/office/drawing/2014/main" id="{EAA4B3D0-8B1C-5E55-A42F-92FCA399961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60000"/>
          </a:blip>
          <a:srcRect t="6639"/>
          <a:stretch/>
        </p:blipFill>
        <p:spPr>
          <a:xfrm>
            <a:off x="1057275" y="594726"/>
            <a:ext cx="11134725" cy="6263273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A2DA1819-466D-5ACD-D0A2-26B79E5047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7" y="1314449"/>
            <a:ext cx="10623165" cy="2585879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7200" dirty="0" err="1">
                <a:latin typeface="Arial Rounded MT Bold" panose="020F0704030504030204" pitchFamily="34" charset="77"/>
              </a:rPr>
              <a:t>Comparazione</a:t>
            </a:r>
            <a:r>
              <a:rPr lang="en-US" sz="7200" dirty="0">
                <a:latin typeface="Arial Rounded MT Bold" panose="020F0704030504030204" pitchFamily="34" charset="77"/>
              </a:rPr>
              <a:t> </a:t>
            </a:r>
            <a:r>
              <a:rPr lang="en-US" sz="7200" dirty="0" err="1">
                <a:latin typeface="Arial Rounded MT Bold" panose="020F0704030504030204" pitchFamily="34" charset="77"/>
              </a:rPr>
              <a:t>dei</a:t>
            </a:r>
            <a:r>
              <a:rPr lang="en-US" sz="7200" dirty="0">
                <a:latin typeface="Arial Rounded MT Bold" panose="020F0704030504030204" pitchFamily="34" charset="77"/>
              </a:rPr>
              <a:t> </a:t>
            </a:r>
            <a:r>
              <a:rPr lang="en-US" sz="7200" dirty="0" err="1">
                <a:latin typeface="Arial Rounded MT Bold" panose="020F0704030504030204" pitchFamily="34" charset="77"/>
              </a:rPr>
              <a:t>costi</a:t>
            </a:r>
            <a:endParaRPr lang="en-US" sz="7200" dirty="0">
              <a:latin typeface="Arial Rounded MT Bold" panose="020F0704030504030204" pitchFamily="34" charset="77"/>
            </a:endParaRPr>
          </a:p>
        </p:txBody>
      </p:sp>
      <p:sp>
        <p:nvSpPr>
          <p:cNvPr id="3" name="Segnaposto numero diapositiva 2">
            <a:extLst>
              <a:ext uri="{FF2B5EF4-FFF2-40B4-BE49-F238E27FC236}">
                <a16:creationId xmlns:a16="http://schemas.microsoft.com/office/drawing/2014/main" id="{91491F02-CEA0-19B5-3E27-4A29FDE5F8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68088-E205-464C-A3AA-883050C709BE}" type="slidenum">
              <a:rPr lang="it-IT" smtClean="0"/>
              <a:t>19</a:t>
            </a:fld>
            <a:endParaRPr lang="it-IT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08AD93CA-14CB-6F71-56F7-87CD62A080CA}"/>
              </a:ext>
            </a:extLst>
          </p:cNvPr>
          <p:cNvGrpSpPr/>
          <p:nvPr/>
        </p:nvGrpSpPr>
        <p:grpSpPr>
          <a:xfrm>
            <a:off x="-8" y="0"/>
            <a:ext cx="12192008" cy="6858000"/>
            <a:chOff x="-8" y="0"/>
            <a:chExt cx="12192008" cy="6858000"/>
          </a:xfrm>
        </p:grpSpPr>
        <p:sp>
          <p:nvSpPr>
            <p:cNvPr id="6" name="Rettangolo 13">
              <a:extLst>
                <a:ext uri="{FF2B5EF4-FFF2-40B4-BE49-F238E27FC236}">
                  <a16:creationId xmlns:a16="http://schemas.microsoft.com/office/drawing/2014/main" id="{E7B26834-0284-F4CB-BA14-979B91C8F0E8}"/>
                </a:ext>
              </a:extLst>
            </p:cNvPr>
            <p:cNvSpPr/>
            <p:nvPr/>
          </p:nvSpPr>
          <p:spPr>
            <a:xfrm>
              <a:off x="0" y="6143348"/>
              <a:ext cx="12191999" cy="714652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7" name="CasellaDiTesto 14">
              <a:extLst>
                <a:ext uri="{FF2B5EF4-FFF2-40B4-BE49-F238E27FC236}">
                  <a16:creationId xmlns:a16="http://schemas.microsoft.com/office/drawing/2014/main" id="{1572F4FE-9D59-795D-E007-B04949173774}"/>
                </a:ext>
              </a:extLst>
            </p:cNvPr>
            <p:cNvSpPr txBox="1"/>
            <p:nvPr/>
          </p:nvSpPr>
          <p:spPr>
            <a:xfrm>
              <a:off x="115409" y="6208286"/>
              <a:ext cx="3718695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it-IT" sz="1600" dirty="0">
                  <a:solidFill>
                    <a:schemeClr val="bg1"/>
                  </a:solidFill>
                  <a:latin typeface="Arial Rounded MT Bold" panose="020F0704030504030204" pitchFamily="34" charset="0"/>
                </a:rPr>
                <a:t>PROGETTO RICREA: </a:t>
              </a:r>
            </a:p>
            <a:p>
              <a:pPr algn="ctr"/>
              <a:r>
                <a:rPr lang="it-IT" sz="1600" dirty="0">
                  <a:solidFill>
                    <a:schemeClr val="bg1"/>
                  </a:solidFill>
                  <a:latin typeface="Arial Rounded MT Bold" panose="020F0704030504030204" pitchFamily="34" charset="0"/>
                </a:rPr>
                <a:t>https://www.progetto-ricrea.org/</a:t>
              </a:r>
            </a:p>
          </p:txBody>
        </p:sp>
        <p:pic>
          <p:nvPicPr>
            <p:cNvPr id="8" name="Immagine 16">
              <a:extLst>
                <a:ext uri="{FF2B5EF4-FFF2-40B4-BE49-F238E27FC236}">
                  <a16:creationId xmlns:a16="http://schemas.microsoft.com/office/drawing/2014/main" id="{2B7D356C-F551-34D6-09FF-37A814D4136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8" y="0"/>
              <a:ext cx="12192003" cy="982921"/>
            </a:xfrm>
            <a:prstGeom prst="rect">
              <a:avLst/>
            </a:prstGeom>
          </p:spPr>
        </p:pic>
        <p:pic>
          <p:nvPicPr>
            <p:cNvPr id="9" name="Immagine 18">
              <a:extLst>
                <a:ext uri="{FF2B5EF4-FFF2-40B4-BE49-F238E27FC236}">
                  <a16:creationId xmlns:a16="http://schemas.microsoft.com/office/drawing/2014/main" id="{63065455-11B4-18A4-786B-1169C18CF6C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98239" y="6143348"/>
              <a:ext cx="7993761" cy="71465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1436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72457E65-D31B-4087-4E6F-4B919A7D3384}"/>
              </a:ext>
            </a:extLst>
          </p:cNvPr>
          <p:cNvSpPr txBox="1"/>
          <p:nvPr/>
        </p:nvSpPr>
        <p:spPr>
          <a:xfrm>
            <a:off x="3590578" y="6270525"/>
            <a:ext cx="501083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PROGETTO LATTE DOC: https://santangiolina.com/progetto-di-filiera/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B165CFD-7703-422C-E2A0-B3C35CF0309C}"/>
              </a:ext>
            </a:extLst>
          </p:cNvPr>
          <p:cNvGrpSpPr/>
          <p:nvPr/>
        </p:nvGrpSpPr>
        <p:grpSpPr>
          <a:xfrm>
            <a:off x="-8" y="0"/>
            <a:ext cx="12192008" cy="6858000"/>
            <a:chOff x="-8" y="0"/>
            <a:chExt cx="12192008" cy="6858000"/>
          </a:xfrm>
        </p:grpSpPr>
        <p:sp>
          <p:nvSpPr>
            <p:cNvPr id="14" name="Rettangolo 13">
              <a:extLst>
                <a:ext uri="{FF2B5EF4-FFF2-40B4-BE49-F238E27FC236}">
                  <a16:creationId xmlns:a16="http://schemas.microsoft.com/office/drawing/2014/main" id="{A3EBE762-34B2-17FF-F3ED-199992F89C9F}"/>
                </a:ext>
              </a:extLst>
            </p:cNvPr>
            <p:cNvSpPr/>
            <p:nvPr/>
          </p:nvSpPr>
          <p:spPr>
            <a:xfrm>
              <a:off x="0" y="6143348"/>
              <a:ext cx="12191999" cy="714652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5" name="CasellaDiTesto 14">
              <a:extLst>
                <a:ext uri="{FF2B5EF4-FFF2-40B4-BE49-F238E27FC236}">
                  <a16:creationId xmlns:a16="http://schemas.microsoft.com/office/drawing/2014/main" id="{29A9052D-1561-4B30-D14A-945C8CB1BC18}"/>
                </a:ext>
              </a:extLst>
            </p:cNvPr>
            <p:cNvSpPr txBox="1"/>
            <p:nvPr/>
          </p:nvSpPr>
          <p:spPr>
            <a:xfrm>
              <a:off x="115409" y="6208286"/>
              <a:ext cx="3718695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it-IT" sz="1600" dirty="0">
                  <a:solidFill>
                    <a:schemeClr val="bg1"/>
                  </a:solidFill>
                  <a:latin typeface="Arial Rounded MT Bold" panose="020F0704030504030204" pitchFamily="34" charset="0"/>
                </a:rPr>
                <a:t>PROGETTO RICREA: </a:t>
              </a:r>
            </a:p>
            <a:p>
              <a:pPr algn="ctr"/>
              <a:r>
                <a:rPr lang="it-IT" sz="1600" dirty="0">
                  <a:solidFill>
                    <a:schemeClr val="bg1"/>
                  </a:solidFill>
                  <a:latin typeface="Arial Rounded MT Bold" panose="020F0704030504030204" pitchFamily="34" charset="0"/>
                </a:rPr>
                <a:t>https://www.progetto-ricrea.org/</a:t>
              </a:r>
            </a:p>
          </p:txBody>
        </p:sp>
        <p:pic>
          <p:nvPicPr>
            <p:cNvPr id="17" name="Immagine 16">
              <a:extLst>
                <a:ext uri="{FF2B5EF4-FFF2-40B4-BE49-F238E27FC236}">
                  <a16:creationId xmlns:a16="http://schemas.microsoft.com/office/drawing/2014/main" id="{44A3999A-6933-24F0-48CD-B6B35513AF1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8" y="0"/>
              <a:ext cx="12192003" cy="982921"/>
            </a:xfrm>
            <a:prstGeom prst="rect">
              <a:avLst/>
            </a:prstGeom>
          </p:spPr>
        </p:pic>
        <p:pic>
          <p:nvPicPr>
            <p:cNvPr id="19" name="Immagine 18">
              <a:extLst>
                <a:ext uri="{FF2B5EF4-FFF2-40B4-BE49-F238E27FC236}">
                  <a16:creationId xmlns:a16="http://schemas.microsoft.com/office/drawing/2014/main" id="{475EF60F-3D84-EFB7-649C-47427D2D225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98239" y="6143348"/>
              <a:ext cx="7993761" cy="714652"/>
            </a:xfrm>
            <a:prstGeom prst="rect">
              <a:avLst/>
            </a:prstGeom>
          </p:spPr>
        </p:pic>
      </p:grpSp>
      <p:sp>
        <p:nvSpPr>
          <p:cNvPr id="4" name="Rettangolo 3">
            <a:extLst>
              <a:ext uri="{FF2B5EF4-FFF2-40B4-BE49-F238E27FC236}">
                <a16:creationId xmlns:a16="http://schemas.microsoft.com/office/drawing/2014/main" id="{4264F7E8-C6C8-587E-CB13-1EC4798D39EB}"/>
              </a:ext>
            </a:extLst>
          </p:cNvPr>
          <p:cNvSpPr/>
          <p:nvPr/>
        </p:nvSpPr>
        <p:spPr>
          <a:xfrm>
            <a:off x="495759" y="1403060"/>
            <a:ext cx="11314323" cy="1946067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899ED520-DF5F-FBC2-DED3-1085CA0B3851}"/>
              </a:ext>
            </a:extLst>
          </p:cNvPr>
          <p:cNvSpPr txBox="1"/>
          <p:nvPr/>
        </p:nvSpPr>
        <p:spPr>
          <a:xfrm>
            <a:off x="957789" y="1403060"/>
            <a:ext cx="10276407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4000" b="1" dirty="0">
                <a:solidFill>
                  <a:schemeClr val="bg1"/>
                </a:solidFill>
                <a:latin typeface="Arial Rounded MT Bold" panose="020F0704030504030204" pitchFamily="34" charset="0"/>
              </a:rPr>
              <a:t>Produzione di </a:t>
            </a:r>
            <a:r>
              <a:rPr lang="it-IT" sz="4000" b="1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biotensioattivi</a:t>
            </a:r>
            <a:r>
              <a:rPr lang="it-IT" sz="4000" b="1" dirty="0">
                <a:solidFill>
                  <a:schemeClr val="bg1"/>
                </a:solidFill>
                <a:latin typeface="Arial Rounded MT Bold" panose="020F0704030504030204" pitchFamily="34" charset="0"/>
              </a:rPr>
              <a:t> a partire da scarti </a:t>
            </a:r>
            <a:r>
              <a:rPr lang="it-IT" sz="4000" b="1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ceralicoli</a:t>
            </a:r>
            <a:endParaRPr lang="it-IT" sz="4000" b="1" dirty="0">
              <a:solidFill>
                <a:schemeClr val="bg1"/>
              </a:solidFill>
              <a:latin typeface="Arial Rounded MT Bold" panose="020F0704030504030204" pitchFamily="34" charset="0"/>
            </a:endParaRPr>
          </a:p>
          <a:p>
            <a:pPr algn="ctr"/>
            <a:endParaRPr lang="it-IT" sz="4000" b="1" dirty="0">
              <a:solidFill>
                <a:schemeClr val="bg1"/>
              </a:solidFill>
              <a:latin typeface="Arial Rounded MT Bold" panose="020F0704030504030204" pitchFamily="34" charset="0"/>
            </a:endParaRPr>
          </a:p>
          <a:p>
            <a:pPr algn="ctr"/>
            <a:r>
              <a:rPr lang="it-IT" sz="4000" b="1" dirty="0">
                <a:solidFill>
                  <a:schemeClr val="bg1"/>
                </a:solidFill>
                <a:latin typeface="Arial Rounded MT Bold" panose="020F0704030504030204" pitchFamily="34" charset="0"/>
              </a:rPr>
              <a:t>Ricrea</a:t>
            </a:r>
          </a:p>
          <a:p>
            <a:pPr algn="ctr"/>
            <a:endParaRPr lang="it-IT" sz="4000" b="1" dirty="0">
              <a:solidFill>
                <a:schemeClr val="bg1"/>
              </a:solidFill>
              <a:latin typeface="Arial Rounded MT Bold" panose="020F0704030504030204" pitchFamily="34" charset="0"/>
            </a:endParaRPr>
          </a:p>
          <a:p>
            <a:pPr algn="ctr"/>
            <a:r>
              <a:rPr lang="it-IT" sz="4000" b="1" dirty="0">
                <a:solidFill>
                  <a:schemeClr val="bg1"/>
                </a:solidFill>
                <a:latin typeface="Arial Rounded MT Bold" panose="020F0704030504030204" pitchFamily="34" charset="0"/>
              </a:rPr>
              <a:t>…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7366FBB6-2E4D-BCBF-7610-E5446F581CA5}"/>
              </a:ext>
            </a:extLst>
          </p:cNvPr>
          <p:cNvSpPr txBox="1"/>
          <p:nvPr/>
        </p:nvSpPr>
        <p:spPr>
          <a:xfrm>
            <a:off x="957789" y="3699899"/>
            <a:ext cx="1013897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1600" b="1" dirty="0">
                <a:solidFill>
                  <a:schemeClr val="accent2"/>
                </a:solidFill>
                <a:latin typeface="Arial Rounded MT Bold" panose="020F0704030504030204" pitchFamily="34" charset="0"/>
              </a:rPr>
              <a:t>Fabrizio Beltrametti (</a:t>
            </a:r>
            <a:r>
              <a:rPr lang="it-IT" sz="1600" b="1" dirty="0" err="1">
                <a:solidFill>
                  <a:schemeClr val="accent2"/>
                </a:solidFill>
                <a:latin typeface="Arial Rounded MT Bold" panose="020F0704030504030204" pitchFamily="34" charset="0"/>
              </a:rPr>
              <a:t>BioC-CheM</a:t>
            </a:r>
            <a:r>
              <a:rPr lang="it-IT" sz="1600" b="1" dirty="0">
                <a:solidFill>
                  <a:schemeClr val="accent2"/>
                </a:solidFill>
                <a:latin typeface="Arial Rounded MT Bold" panose="020F0704030504030204" pitchFamily="34" charset="0"/>
              </a:rPr>
              <a:t> Solutions </a:t>
            </a:r>
            <a:r>
              <a:rPr lang="it-IT" sz="1600" b="1" dirty="0" err="1">
                <a:solidFill>
                  <a:schemeClr val="accent2"/>
                </a:solidFill>
                <a:latin typeface="Arial Rounded MT Bold" panose="020F0704030504030204" pitchFamily="34" charset="0"/>
              </a:rPr>
              <a:t>Srl</a:t>
            </a:r>
            <a:r>
              <a:rPr lang="it-IT" sz="1600" b="1" dirty="0">
                <a:solidFill>
                  <a:schemeClr val="accent2"/>
                </a:solidFill>
                <a:latin typeface="Arial Rounded MT Bold" panose="020F0704030504030204" pitchFamily="34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82197768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9D4357FC-06EC-D06D-9BE9-B0B5F999EDF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131" t="9091" r="28011"/>
          <a:stretch/>
        </p:blipFill>
        <p:spPr>
          <a:xfrm>
            <a:off x="5031986" y="982920"/>
            <a:ext cx="7160013" cy="5875079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635AF8D9-78BD-D20A-1313-D48BD6D7F9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1596" y="1197867"/>
            <a:ext cx="6573286" cy="913409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800" b="1" dirty="0" err="1"/>
              <a:t>Conclusioni</a:t>
            </a:r>
            <a:endParaRPr lang="en-US" sz="4800" b="1" dirty="0"/>
          </a:p>
        </p:txBody>
      </p:sp>
      <p:sp>
        <p:nvSpPr>
          <p:cNvPr id="3" name="Segnaposto numero diapositiva 2">
            <a:extLst>
              <a:ext uri="{FF2B5EF4-FFF2-40B4-BE49-F238E27FC236}">
                <a16:creationId xmlns:a16="http://schemas.microsoft.com/office/drawing/2014/main" id="{581F243D-4155-A08D-6762-530C53327C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70819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  <a:defRPr/>
            </a:pPr>
            <a:fld id="{A8A68088-E205-464C-A3AA-883050C709BE}" type="slidenum">
              <a:rPr lang="en-US">
                <a:solidFill>
                  <a:schemeClr val="bg1"/>
                </a:solidFill>
                <a:latin typeface="Calibri" panose="020F0502020204030204"/>
              </a:rPr>
              <a:pPr>
                <a:spcAft>
                  <a:spcPts val="600"/>
                </a:spcAft>
                <a:defRPr/>
              </a:pPr>
              <a:t>20</a:t>
            </a:fld>
            <a:endParaRPr lang="en-US">
              <a:solidFill>
                <a:schemeClr val="bg1"/>
              </a:solidFill>
              <a:latin typeface="Calibri" panose="020F0502020204030204"/>
            </a:endParaRP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F03640FF-AD5C-C9A9-19AC-2A9C3CCC6B39}"/>
              </a:ext>
            </a:extLst>
          </p:cNvPr>
          <p:cNvSpPr txBox="1"/>
          <p:nvPr/>
        </p:nvSpPr>
        <p:spPr>
          <a:xfrm>
            <a:off x="286764" y="2326222"/>
            <a:ext cx="4458459" cy="3368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it-IT" sz="1600" dirty="0">
                <a:latin typeface="Arial Rounded MT Bold" panose="020F0704030504030204" pitchFamily="34" charset="77"/>
              </a:rPr>
              <a:t>L’utilizzo di scarti agricoli per la produzione di prodotti ad alto valore aggiunto può rappresentare un’alternativa a materie prime raffinate, abbattendo i costi e valorizzando le biomasse stesse.</a:t>
            </a:r>
          </a:p>
          <a:p>
            <a:pPr algn="just">
              <a:lnSpc>
                <a:spcPct val="150000"/>
              </a:lnSpc>
            </a:pPr>
            <a:r>
              <a:rPr lang="it-IT" sz="1600" dirty="0">
                <a:latin typeface="Arial Rounded MT Bold" panose="020F0704030504030204" pitchFamily="34" charset="77"/>
              </a:rPr>
              <a:t>Il prodotto delle fermentazioni condotte verrà utilizzato per la bonifica di suoli contaminati.</a:t>
            </a:r>
          </a:p>
          <a:p>
            <a:pPr algn="just">
              <a:lnSpc>
                <a:spcPct val="150000"/>
              </a:lnSpc>
            </a:pPr>
            <a:endParaRPr lang="it-IT" sz="1600" dirty="0">
              <a:latin typeface="Arial Rounded MT Bold" panose="020F0704030504030204" pitchFamily="34" charset="77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AAC36ADF-684C-948A-2768-A7FAE4E6C725}"/>
              </a:ext>
            </a:extLst>
          </p:cNvPr>
          <p:cNvGrpSpPr/>
          <p:nvPr/>
        </p:nvGrpSpPr>
        <p:grpSpPr>
          <a:xfrm>
            <a:off x="-8" y="0"/>
            <a:ext cx="12192008" cy="6858000"/>
            <a:chOff x="-8" y="0"/>
            <a:chExt cx="12192008" cy="6858000"/>
          </a:xfrm>
        </p:grpSpPr>
        <p:sp>
          <p:nvSpPr>
            <p:cNvPr id="8" name="Rettangolo 13">
              <a:extLst>
                <a:ext uri="{FF2B5EF4-FFF2-40B4-BE49-F238E27FC236}">
                  <a16:creationId xmlns:a16="http://schemas.microsoft.com/office/drawing/2014/main" id="{DC231CEF-F42C-B46E-0DBE-7A38A699F3F3}"/>
                </a:ext>
              </a:extLst>
            </p:cNvPr>
            <p:cNvSpPr/>
            <p:nvPr/>
          </p:nvSpPr>
          <p:spPr>
            <a:xfrm>
              <a:off x="0" y="6143348"/>
              <a:ext cx="12191999" cy="714652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9" name="CasellaDiTesto 14">
              <a:extLst>
                <a:ext uri="{FF2B5EF4-FFF2-40B4-BE49-F238E27FC236}">
                  <a16:creationId xmlns:a16="http://schemas.microsoft.com/office/drawing/2014/main" id="{650ADDC2-8AE8-153E-4B23-72B4462960B5}"/>
                </a:ext>
              </a:extLst>
            </p:cNvPr>
            <p:cNvSpPr txBox="1"/>
            <p:nvPr/>
          </p:nvSpPr>
          <p:spPr>
            <a:xfrm>
              <a:off x="115409" y="6208286"/>
              <a:ext cx="3718695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it-IT" sz="1600" dirty="0">
                  <a:solidFill>
                    <a:schemeClr val="bg1"/>
                  </a:solidFill>
                  <a:latin typeface="Arial Rounded MT Bold" panose="020F0704030504030204" pitchFamily="34" charset="0"/>
                </a:rPr>
                <a:t>PROGETTO RICREA: </a:t>
              </a:r>
            </a:p>
            <a:p>
              <a:pPr algn="ctr"/>
              <a:r>
                <a:rPr lang="it-IT" sz="1600" dirty="0">
                  <a:solidFill>
                    <a:schemeClr val="bg1"/>
                  </a:solidFill>
                  <a:latin typeface="Arial Rounded MT Bold" panose="020F0704030504030204" pitchFamily="34" charset="0"/>
                </a:rPr>
                <a:t>https://www.progetto-ricrea.org/</a:t>
              </a:r>
            </a:p>
          </p:txBody>
        </p:sp>
        <p:pic>
          <p:nvPicPr>
            <p:cNvPr id="10" name="Immagine 16">
              <a:extLst>
                <a:ext uri="{FF2B5EF4-FFF2-40B4-BE49-F238E27FC236}">
                  <a16:creationId xmlns:a16="http://schemas.microsoft.com/office/drawing/2014/main" id="{0EFAAE3E-BEE2-F0F8-A693-0719AF6B238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8" y="0"/>
              <a:ext cx="12192003" cy="982921"/>
            </a:xfrm>
            <a:prstGeom prst="rect">
              <a:avLst/>
            </a:prstGeom>
          </p:spPr>
        </p:pic>
        <p:pic>
          <p:nvPicPr>
            <p:cNvPr id="11" name="Immagine 18">
              <a:extLst>
                <a:ext uri="{FF2B5EF4-FFF2-40B4-BE49-F238E27FC236}">
                  <a16:creationId xmlns:a16="http://schemas.microsoft.com/office/drawing/2014/main" id="{D494E9EA-0824-D9E6-DCB1-735C4C50CF5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98239" y="6143348"/>
              <a:ext cx="7993761" cy="71465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2746049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2">
            <a:extLst>
              <a:ext uri="{FF2B5EF4-FFF2-40B4-BE49-F238E27FC236}">
                <a16:creationId xmlns:a16="http://schemas.microsoft.com/office/drawing/2014/main" id="{C5DAD4E5-7037-A9AB-6827-B205C48A18B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4142" r="26878"/>
          <a:stretch/>
        </p:blipFill>
        <p:spPr>
          <a:xfrm>
            <a:off x="19660" y="-14290"/>
            <a:ext cx="12172340" cy="9630001"/>
          </a:xfrm>
          <a:prstGeom prst="rect">
            <a:avLst/>
          </a:prstGeom>
        </p:spPr>
      </p:pic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72457E65-D31B-4087-4E6F-4B919A7D3384}"/>
              </a:ext>
            </a:extLst>
          </p:cNvPr>
          <p:cNvSpPr txBox="1"/>
          <p:nvPr/>
        </p:nvSpPr>
        <p:spPr>
          <a:xfrm>
            <a:off x="3590578" y="6270525"/>
            <a:ext cx="501083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PROGETTO LATTE DOC: https://santangiolina.com/progetto-di-filiera/</a:t>
            </a:r>
          </a:p>
        </p:txBody>
      </p:sp>
      <p:sp>
        <p:nvSpPr>
          <p:cNvPr id="14" name="Rettangolo 13">
            <a:extLst>
              <a:ext uri="{FF2B5EF4-FFF2-40B4-BE49-F238E27FC236}">
                <a16:creationId xmlns:a16="http://schemas.microsoft.com/office/drawing/2014/main" id="{A3EBE762-34B2-17FF-F3ED-199992F89C9F}"/>
              </a:ext>
            </a:extLst>
          </p:cNvPr>
          <p:cNvSpPr/>
          <p:nvPr/>
        </p:nvSpPr>
        <p:spPr>
          <a:xfrm>
            <a:off x="0" y="6143348"/>
            <a:ext cx="12191999" cy="71465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29A9052D-1561-4B30-D14A-945C8CB1BC18}"/>
              </a:ext>
            </a:extLst>
          </p:cNvPr>
          <p:cNvSpPr txBox="1"/>
          <p:nvPr/>
        </p:nvSpPr>
        <p:spPr>
          <a:xfrm>
            <a:off x="0" y="6208286"/>
            <a:ext cx="1219199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PROGETTO RICREA: </a:t>
            </a:r>
          </a:p>
          <a:p>
            <a:pPr algn="ctr"/>
            <a:r>
              <a:rPr lang="it-IT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https://www.progetto-ricrea.org/</a:t>
            </a:r>
          </a:p>
        </p:txBody>
      </p:sp>
      <p:pic>
        <p:nvPicPr>
          <p:cNvPr id="17" name="Immagine 16">
            <a:extLst>
              <a:ext uri="{FF2B5EF4-FFF2-40B4-BE49-F238E27FC236}">
                <a16:creationId xmlns:a16="http://schemas.microsoft.com/office/drawing/2014/main" id="{44A3999A-6933-24F0-48CD-B6B35513AF1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" y="0"/>
            <a:ext cx="12192003" cy="982921"/>
          </a:xfrm>
          <a:prstGeom prst="rect">
            <a:avLst/>
          </a:prstGeom>
        </p:spPr>
      </p:pic>
      <p:pic>
        <p:nvPicPr>
          <p:cNvPr id="19" name="Immagine 18">
            <a:extLst>
              <a:ext uri="{FF2B5EF4-FFF2-40B4-BE49-F238E27FC236}">
                <a16:creationId xmlns:a16="http://schemas.microsoft.com/office/drawing/2014/main" id="{475EF60F-3D84-EFB7-649C-47427D2D225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634" y="4568336"/>
            <a:ext cx="11270718" cy="1007616"/>
          </a:xfrm>
          <a:prstGeom prst="rect">
            <a:avLst/>
          </a:prstGeom>
        </p:spPr>
      </p:pic>
      <p:sp>
        <p:nvSpPr>
          <p:cNvPr id="4" name="Rettangolo 3">
            <a:extLst>
              <a:ext uri="{FF2B5EF4-FFF2-40B4-BE49-F238E27FC236}">
                <a16:creationId xmlns:a16="http://schemas.microsoft.com/office/drawing/2014/main" id="{4264F7E8-C6C8-587E-CB13-1EC4798D39EB}"/>
              </a:ext>
            </a:extLst>
          </p:cNvPr>
          <p:cNvSpPr/>
          <p:nvPr/>
        </p:nvSpPr>
        <p:spPr>
          <a:xfrm>
            <a:off x="1512161" y="2370727"/>
            <a:ext cx="9558291" cy="156798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899ED520-DF5F-FBC2-DED3-1085CA0B3851}"/>
              </a:ext>
            </a:extLst>
          </p:cNvPr>
          <p:cNvSpPr txBox="1"/>
          <p:nvPr/>
        </p:nvSpPr>
        <p:spPr>
          <a:xfrm>
            <a:off x="1512160" y="2800775"/>
            <a:ext cx="9558291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4000" b="1" dirty="0">
                <a:solidFill>
                  <a:schemeClr val="bg1"/>
                </a:solidFill>
                <a:latin typeface="Arial Rounded MT Bold" panose="020F0704030504030204" pitchFamily="34" charset="0"/>
              </a:rPr>
              <a:t>GRAZIE DELL’ATTENZIONE</a:t>
            </a:r>
          </a:p>
        </p:txBody>
      </p:sp>
    </p:spTree>
    <p:extLst>
      <p:ext uri="{BB962C8B-B14F-4D97-AF65-F5344CB8AC3E}">
        <p14:creationId xmlns:p14="http://schemas.microsoft.com/office/powerpoint/2010/main" val="37842919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numero diapositiva 2">
            <a:extLst>
              <a:ext uri="{FF2B5EF4-FFF2-40B4-BE49-F238E27FC236}">
                <a16:creationId xmlns:a16="http://schemas.microsoft.com/office/drawing/2014/main" id="{0F188D87-CCC9-EA3F-30EC-260F50E1DF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68088-E205-464C-A3AA-883050C709BE}" type="slidenum">
              <a:rPr lang="it-IT" smtClean="0"/>
              <a:t>3</a:t>
            </a:fld>
            <a:endParaRPr lang="it-IT"/>
          </a:p>
        </p:txBody>
      </p:sp>
      <p:graphicFrame>
        <p:nvGraphicFramePr>
          <p:cNvPr id="9" name="Diagramma 8">
            <a:extLst>
              <a:ext uri="{FF2B5EF4-FFF2-40B4-BE49-F238E27FC236}">
                <a16:creationId xmlns:a16="http://schemas.microsoft.com/office/drawing/2014/main" id="{CFA62BB3-3F66-F9C3-8FAA-08C8B203775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51303642"/>
              </p:ext>
            </p:extLst>
          </p:nvPr>
        </p:nvGraphicFramePr>
        <p:xfrm>
          <a:off x="988541" y="827902"/>
          <a:ext cx="7316906" cy="57990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2" name="Diagramma 1">
            <a:extLst>
              <a:ext uri="{FF2B5EF4-FFF2-40B4-BE49-F238E27FC236}">
                <a16:creationId xmlns:a16="http://schemas.microsoft.com/office/drawing/2014/main" id="{BCE07282-53CD-99B7-5974-B29C6C042F4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0713449"/>
              </p:ext>
            </p:extLst>
          </p:nvPr>
        </p:nvGraphicFramePr>
        <p:xfrm>
          <a:off x="7504803" y="803188"/>
          <a:ext cx="4954794" cy="52880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pSp>
        <p:nvGrpSpPr>
          <p:cNvPr id="4" name="Group 3">
            <a:extLst>
              <a:ext uri="{FF2B5EF4-FFF2-40B4-BE49-F238E27FC236}">
                <a16:creationId xmlns:a16="http://schemas.microsoft.com/office/drawing/2014/main" id="{99D07E4D-A949-2DF8-479F-4B6115AABB6A}"/>
              </a:ext>
            </a:extLst>
          </p:cNvPr>
          <p:cNvGrpSpPr/>
          <p:nvPr/>
        </p:nvGrpSpPr>
        <p:grpSpPr>
          <a:xfrm>
            <a:off x="-8" y="0"/>
            <a:ext cx="12192008" cy="6858000"/>
            <a:chOff x="-8" y="0"/>
            <a:chExt cx="12192008" cy="6858000"/>
          </a:xfrm>
        </p:grpSpPr>
        <p:sp>
          <p:nvSpPr>
            <p:cNvPr id="5" name="Rettangolo 13">
              <a:extLst>
                <a:ext uri="{FF2B5EF4-FFF2-40B4-BE49-F238E27FC236}">
                  <a16:creationId xmlns:a16="http://schemas.microsoft.com/office/drawing/2014/main" id="{9963CAA5-4878-B201-9277-A3AA8EF5E9C4}"/>
                </a:ext>
              </a:extLst>
            </p:cNvPr>
            <p:cNvSpPr/>
            <p:nvPr/>
          </p:nvSpPr>
          <p:spPr>
            <a:xfrm>
              <a:off x="0" y="6143348"/>
              <a:ext cx="12191999" cy="714652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6" name="CasellaDiTesto 14">
              <a:extLst>
                <a:ext uri="{FF2B5EF4-FFF2-40B4-BE49-F238E27FC236}">
                  <a16:creationId xmlns:a16="http://schemas.microsoft.com/office/drawing/2014/main" id="{A81427C1-B60F-A809-ADBE-CB88CFBBD38D}"/>
                </a:ext>
              </a:extLst>
            </p:cNvPr>
            <p:cNvSpPr txBox="1"/>
            <p:nvPr/>
          </p:nvSpPr>
          <p:spPr>
            <a:xfrm>
              <a:off x="115409" y="6208286"/>
              <a:ext cx="3718695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it-IT" sz="1600" dirty="0">
                  <a:solidFill>
                    <a:schemeClr val="bg1"/>
                  </a:solidFill>
                  <a:latin typeface="Arial Rounded MT Bold" panose="020F0704030504030204" pitchFamily="34" charset="0"/>
                </a:rPr>
                <a:t>PROGETTO RICREA: </a:t>
              </a:r>
            </a:p>
            <a:p>
              <a:pPr algn="ctr"/>
              <a:r>
                <a:rPr lang="it-IT" sz="1600" dirty="0">
                  <a:solidFill>
                    <a:schemeClr val="bg1"/>
                  </a:solidFill>
                  <a:latin typeface="Arial Rounded MT Bold" panose="020F0704030504030204" pitchFamily="34" charset="0"/>
                </a:rPr>
                <a:t>https://www.progetto-ricrea.org/</a:t>
              </a:r>
            </a:p>
          </p:txBody>
        </p:sp>
        <p:pic>
          <p:nvPicPr>
            <p:cNvPr id="7" name="Immagine 16">
              <a:extLst>
                <a:ext uri="{FF2B5EF4-FFF2-40B4-BE49-F238E27FC236}">
                  <a16:creationId xmlns:a16="http://schemas.microsoft.com/office/drawing/2014/main" id="{2B9B0BB4-5FD7-4585-BA31-FE0926BF751F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8" y="0"/>
              <a:ext cx="12192003" cy="982921"/>
            </a:xfrm>
            <a:prstGeom prst="rect">
              <a:avLst/>
            </a:prstGeom>
          </p:spPr>
        </p:pic>
        <p:pic>
          <p:nvPicPr>
            <p:cNvPr id="8" name="Immagine 18">
              <a:extLst>
                <a:ext uri="{FF2B5EF4-FFF2-40B4-BE49-F238E27FC236}">
                  <a16:creationId xmlns:a16="http://schemas.microsoft.com/office/drawing/2014/main" id="{6854B715-6BBD-06F5-40A8-56EFFF30B838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98239" y="6143348"/>
              <a:ext cx="7993761" cy="71465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820162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0D0EE9C-E001-3672-5C7E-A9B127B116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6467" y="4188542"/>
            <a:ext cx="6632928" cy="845826"/>
          </a:xfr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z="4000" kern="1200" dirty="0" err="1">
                <a:solidFill>
                  <a:schemeClr val="tx1"/>
                </a:solidFill>
                <a:latin typeface="Arial Rounded MT Bold" panose="020F0704030504030204" pitchFamily="34" charset="77"/>
              </a:rPr>
              <a:t>Preparazione</a:t>
            </a:r>
            <a:r>
              <a:rPr lang="en-US" sz="4000" kern="1200" dirty="0">
                <a:solidFill>
                  <a:schemeClr val="tx1"/>
                </a:solidFill>
                <a:latin typeface="Arial Rounded MT Bold" panose="020F0704030504030204" pitchFamily="34" charset="77"/>
              </a:rPr>
              <a:t> </a:t>
            </a:r>
            <a:r>
              <a:rPr lang="en-US" sz="4000" kern="1200" dirty="0" err="1">
                <a:solidFill>
                  <a:schemeClr val="tx1"/>
                </a:solidFill>
                <a:latin typeface="Arial Rounded MT Bold" panose="020F0704030504030204" pitchFamily="34" charset="77"/>
              </a:rPr>
              <a:t>degli</a:t>
            </a:r>
            <a:r>
              <a:rPr lang="en-US" sz="4000" kern="1200" dirty="0">
                <a:solidFill>
                  <a:schemeClr val="tx1"/>
                </a:solidFill>
                <a:latin typeface="Arial Rounded MT Bold" panose="020F0704030504030204" pitchFamily="34" charset="77"/>
              </a:rPr>
              <a:t> </a:t>
            </a:r>
            <a:r>
              <a:rPr lang="en-US" sz="4000" kern="1200" dirty="0" err="1">
                <a:solidFill>
                  <a:schemeClr val="tx1"/>
                </a:solidFill>
                <a:latin typeface="Arial Rounded MT Bold" panose="020F0704030504030204" pitchFamily="34" charset="77"/>
              </a:rPr>
              <a:t>scarti</a:t>
            </a:r>
            <a:endParaRPr lang="en-US" sz="4000" kern="1200" dirty="0">
              <a:solidFill>
                <a:schemeClr val="tx1"/>
              </a:solidFill>
              <a:latin typeface="Arial Rounded MT Bold" panose="020F0704030504030204" pitchFamily="34" charset="77"/>
            </a:endParaRPr>
          </a:p>
        </p:txBody>
      </p:sp>
      <p:pic>
        <p:nvPicPr>
          <p:cNvPr id="7" name="Segnaposto contenuto 6">
            <a:extLst>
              <a:ext uri="{FF2B5EF4-FFF2-40B4-BE49-F238E27FC236}">
                <a16:creationId xmlns:a16="http://schemas.microsoft.com/office/drawing/2014/main" id="{EF681288-4BAD-27B6-973D-47B91D18C644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51" r="1" b="20992"/>
          <a:stretch/>
        </p:blipFill>
        <p:spPr>
          <a:xfrm>
            <a:off x="436466" y="1284306"/>
            <a:ext cx="3880286" cy="2059200"/>
          </a:xfrm>
          <a:prstGeom prst="rect">
            <a:avLst/>
          </a:prstGeom>
        </p:spPr>
      </p:pic>
      <p:pic>
        <p:nvPicPr>
          <p:cNvPr id="6" name="Immagine 5" descr="Immagine che contiene fresco, verdura&#10;&#10;Descrizione generata automaticamente">
            <a:extLst>
              <a:ext uri="{FF2B5EF4-FFF2-40B4-BE49-F238E27FC236}">
                <a16:creationId xmlns:a16="http://schemas.microsoft.com/office/drawing/2014/main" id="{D0A1688D-DD4C-DC4D-F005-5C2A119B690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92" r="1" b="18118"/>
          <a:stretch/>
        </p:blipFill>
        <p:spPr>
          <a:xfrm>
            <a:off x="8195118" y="1493802"/>
            <a:ext cx="2837871" cy="1502455"/>
          </a:xfrm>
          <a:prstGeom prst="rect">
            <a:avLst/>
          </a:prstGeom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18233C1B-9B82-5DF9-F0C0-46E2D01CCE6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7973" y="1281146"/>
            <a:ext cx="2737029" cy="2052772"/>
          </a:xfrm>
          <a:prstGeom prst="rect">
            <a:avLst/>
          </a:prstGeom>
        </p:spPr>
      </p:pic>
      <p:pic>
        <p:nvPicPr>
          <p:cNvPr id="5" name="Segnaposto contenuto 4">
            <a:extLst>
              <a:ext uri="{FF2B5EF4-FFF2-40B4-BE49-F238E27FC236}">
                <a16:creationId xmlns:a16="http://schemas.microsoft.com/office/drawing/2014/main" id="{1496812C-28B7-0E86-6496-6473C8C1347C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69" r="7847" b="1"/>
          <a:stretch/>
        </p:blipFill>
        <p:spPr>
          <a:xfrm rot="5400000">
            <a:off x="8252690" y="3355350"/>
            <a:ext cx="2722728" cy="2512210"/>
          </a:xfrm>
          <a:prstGeom prst="rect">
            <a:avLst/>
          </a:prstGeom>
        </p:spPr>
      </p:pic>
      <p:sp>
        <p:nvSpPr>
          <p:cNvPr id="3" name="Segnaposto numero diapositiva 2">
            <a:extLst>
              <a:ext uri="{FF2B5EF4-FFF2-40B4-BE49-F238E27FC236}">
                <a16:creationId xmlns:a16="http://schemas.microsoft.com/office/drawing/2014/main" id="{434F2B77-E748-9C64-56E2-9A7E4CE2C6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68088-E205-464C-A3AA-883050C709BE}" type="slidenum">
              <a:rPr lang="it-IT" smtClean="0"/>
              <a:t>4</a:t>
            </a:fld>
            <a:endParaRPr lang="it-IT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44208BE2-460C-42B4-1713-E40680FF451F}"/>
              </a:ext>
            </a:extLst>
          </p:cNvPr>
          <p:cNvGrpSpPr/>
          <p:nvPr/>
        </p:nvGrpSpPr>
        <p:grpSpPr>
          <a:xfrm>
            <a:off x="-8" y="0"/>
            <a:ext cx="12192008" cy="6858000"/>
            <a:chOff x="-8" y="0"/>
            <a:chExt cx="12192008" cy="6858000"/>
          </a:xfrm>
        </p:grpSpPr>
        <p:sp>
          <p:nvSpPr>
            <p:cNvPr id="8" name="Rettangolo 13">
              <a:extLst>
                <a:ext uri="{FF2B5EF4-FFF2-40B4-BE49-F238E27FC236}">
                  <a16:creationId xmlns:a16="http://schemas.microsoft.com/office/drawing/2014/main" id="{C5BBA5DA-BC12-F112-5049-62E18DA28D3E}"/>
                </a:ext>
              </a:extLst>
            </p:cNvPr>
            <p:cNvSpPr/>
            <p:nvPr/>
          </p:nvSpPr>
          <p:spPr>
            <a:xfrm>
              <a:off x="0" y="6143348"/>
              <a:ext cx="12191999" cy="714652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9" name="CasellaDiTesto 14">
              <a:extLst>
                <a:ext uri="{FF2B5EF4-FFF2-40B4-BE49-F238E27FC236}">
                  <a16:creationId xmlns:a16="http://schemas.microsoft.com/office/drawing/2014/main" id="{251FDA97-3B96-8B26-88C5-20F01561EAB7}"/>
                </a:ext>
              </a:extLst>
            </p:cNvPr>
            <p:cNvSpPr txBox="1"/>
            <p:nvPr/>
          </p:nvSpPr>
          <p:spPr>
            <a:xfrm>
              <a:off x="115409" y="6208286"/>
              <a:ext cx="3718695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it-IT" sz="1600" dirty="0">
                  <a:solidFill>
                    <a:schemeClr val="bg1"/>
                  </a:solidFill>
                  <a:latin typeface="Arial Rounded MT Bold" panose="020F0704030504030204" pitchFamily="34" charset="0"/>
                </a:rPr>
                <a:t>PROGETTO RICREA: </a:t>
              </a:r>
            </a:p>
            <a:p>
              <a:pPr algn="ctr"/>
              <a:r>
                <a:rPr lang="it-IT" sz="1600" dirty="0">
                  <a:solidFill>
                    <a:schemeClr val="bg1"/>
                  </a:solidFill>
                  <a:latin typeface="Arial Rounded MT Bold" panose="020F0704030504030204" pitchFamily="34" charset="0"/>
                </a:rPr>
                <a:t>https://www.progetto-ricrea.org/</a:t>
              </a:r>
            </a:p>
          </p:txBody>
        </p:sp>
        <p:pic>
          <p:nvPicPr>
            <p:cNvPr id="11" name="Immagine 16">
              <a:extLst>
                <a:ext uri="{FF2B5EF4-FFF2-40B4-BE49-F238E27FC236}">
                  <a16:creationId xmlns:a16="http://schemas.microsoft.com/office/drawing/2014/main" id="{331A4913-400E-4AA1-BDCD-89ADECB40A6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8" y="0"/>
              <a:ext cx="12192003" cy="982921"/>
            </a:xfrm>
            <a:prstGeom prst="rect">
              <a:avLst/>
            </a:prstGeom>
          </p:spPr>
        </p:pic>
        <p:pic>
          <p:nvPicPr>
            <p:cNvPr id="12" name="Immagine 18">
              <a:extLst>
                <a:ext uri="{FF2B5EF4-FFF2-40B4-BE49-F238E27FC236}">
                  <a16:creationId xmlns:a16="http://schemas.microsoft.com/office/drawing/2014/main" id="{280E4F47-C097-D285-F4BA-6EFB020022F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98239" y="6143348"/>
              <a:ext cx="7993761" cy="71465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648211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CBC5F08-B020-1E64-E991-85379FAB4A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6225" y="4570996"/>
            <a:ext cx="9151980" cy="170383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200" b="1" kern="1200" dirty="0" err="1">
                <a:solidFill>
                  <a:schemeClr val="tx1"/>
                </a:solidFill>
                <a:latin typeface="Arial Rounded MT Bold" panose="020F0704030504030204" pitchFamily="34" charset="77"/>
              </a:rPr>
              <a:t>Scarti</a:t>
            </a:r>
            <a:r>
              <a:rPr lang="en-US" sz="3200" b="1" kern="1200" dirty="0">
                <a:solidFill>
                  <a:schemeClr val="tx1"/>
                </a:solidFill>
                <a:latin typeface="Arial Rounded MT Bold" panose="020F0704030504030204" pitchFamily="34" charset="77"/>
              </a:rPr>
              <a:t> </a:t>
            </a:r>
            <a:r>
              <a:rPr lang="en-US" sz="3200" b="1" kern="1200" dirty="0" err="1">
                <a:solidFill>
                  <a:schemeClr val="tx1"/>
                </a:solidFill>
                <a:latin typeface="Arial Rounded MT Bold" panose="020F0704030504030204" pitchFamily="34" charset="77"/>
              </a:rPr>
              <a:t>cerealicoli</a:t>
            </a:r>
            <a:r>
              <a:rPr lang="en-US" sz="3200" b="1" kern="1200" dirty="0">
                <a:solidFill>
                  <a:schemeClr val="tx1"/>
                </a:solidFill>
                <a:latin typeface="Arial Rounded MT Bold" panose="020F0704030504030204" pitchFamily="34" charset="77"/>
              </a:rPr>
              <a:t>: </a:t>
            </a:r>
            <a:br>
              <a:rPr lang="en-US" sz="3200" b="1" kern="1200" dirty="0">
                <a:solidFill>
                  <a:schemeClr val="tx1"/>
                </a:solidFill>
                <a:latin typeface="Arial Rounded MT Bold" panose="020F0704030504030204" pitchFamily="34" charset="77"/>
              </a:rPr>
            </a:br>
            <a:r>
              <a:rPr lang="en-US" sz="3200" b="1" kern="1200" dirty="0">
                <a:solidFill>
                  <a:schemeClr val="tx1"/>
                </a:solidFill>
                <a:latin typeface="Arial Rounded MT Bold" panose="020F0704030504030204" pitchFamily="34" charset="77"/>
              </a:rPr>
              <a:t>le </a:t>
            </a:r>
            <a:r>
              <a:rPr lang="en-US" sz="3200" b="1" kern="1200" dirty="0" err="1">
                <a:solidFill>
                  <a:schemeClr val="tx1"/>
                </a:solidFill>
                <a:latin typeface="Arial Rounded MT Bold" panose="020F0704030504030204" pitchFamily="34" charset="77"/>
              </a:rPr>
              <a:t>materie</a:t>
            </a:r>
            <a:r>
              <a:rPr lang="en-US" sz="3200" b="1" kern="1200" dirty="0">
                <a:solidFill>
                  <a:schemeClr val="tx1"/>
                </a:solidFill>
                <a:latin typeface="Arial Rounded MT Bold" panose="020F0704030504030204" pitchFamily="34" charset="77"/>
              </a:rPr>
              <a:t> prime</a:t>
            </a:r>
          </a:p>
        </p:txBody>
      </p:sp>
      <p:pic>
        <p:nvPicPr>
          <p:cNvPr id="6" name="Segnaposto contenuto 5" descr="Scarti di mais&#10;">
            <a:extLst>
              <a:ext uri="{FF2B5EF4-FFF2-40B4-BE49-F238E27FC236}">
                <a16:creationId xmlns:a16="http://schemas.microsoft.com/office/drawing/2014/main" id="{784BACF8-B27A-30F1-C891-F11FC6C2973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806" r="2" b="22260"/>
          <a:stretch/>
        </p:blipFill>
        <p:spPr>
          <a:xfrm>
            <a:off x="20" y="-2"/>
            <a:ext cx="3975444" cy="4306593"/>
          </a:xfrm>
          <a:custGeom>
            <a:avLst/>
            <a:gdLst/>
            <a:ahLst/>
            <a:cxnLst/>
            <a:rect l="l" t="t" r="r" b="b"/>
            <a:pathLst>
              <a:path w="3975464" h="4365555">
                <a:moveTo>
                  <a:pt x="0" y="0"/>
                </a:moveTo>
                <a:lnTo>
                  <a:pt x="3954724" y="0"/>
                </a:lnTo>
                <a:lnTo>
                  <a:pt x="3944328" y="441228"/>
                </a:lnTo>
                <a:cubicBezTo>
                  <a:pt x="3942781" y="508796"/>
                  <a:pt x="3939430" y="576877"/>
                  <a:pt x="3951159" y="643804"/>
                </a:cubicBezTo>
                <a:cubicBezTo>
                  <a:pt x="3980543" y="810736"/>
                  <a:pt x="3979900" y="978310"/>
                  <a:pt x="3967011" y="1146396"/>
                </a:cubicBezTo>
                <a:cubicBezTo>
                  <a:pt x="3954123" y="1321150"/>
                  <a:pt x="3931569" y="1495262"/>
                  <a:pt x="3940203" y="1671170"/>
                </a:cubicBezTo>
                <a:cubicBezTo>
                  <a:pt x="3945230" y="1770534"/>
                  <a:pt x="3953091" y="1869643"/>
                  <a:pt x="3953091" y="1969263"/>
                </a:cubicBezTo>
                <a:cubicBezTo>
                  <a:pt x="3955799" y="2447623"/>
                  <a:pt x="3948581" y="2926496"/>
                  <a:pt x="3959665" y="3405241"/>
                </a:cubicBezTo>
                <a:cubicBezTo>
                  <a:pt x="3962629" y="3529479"/>
                  <a:pt x="3949097" y="3653076"/>
                  <a:pt x="3946777" y="3777057"/>
                </a:cubicBezTo>
                <a:cubicBezTo>
                  <a:pt x="3944973" y="3878089"/>
                  <a:pt x="3947873" y="3979056"/>
                  <a:pt x="3950499" y="4080023"/>
                </a:cubicBezTo>
                <a:lnTo>
                  <a:pt x="3952324" y="4346210"/>
                </a:lnTo>
                <a:lnTo>
                  <a:pt x="3923793" y="4344582"/>
                </a:lnTo>
                <a:cubicBezTo>
                  <a:pt x="3869166" y="4337251"/>
                  <a:pt x="3813841" y="4336693"/>
                  <a:pt x="3759075" y="4342933"/>
                </a:cubicBezTo>
                <a:cubicBezTo>
                  <a:pt x="3703277" y="4347626"/>
                  <a:pt x="3647607" y="4354981"/>
                  <a:pt x="3591682" y="4357645"/>
                </a:cubicBezTo>
                <a:cubicBezTo>
                  <a:pt x="3349688" y="4370998"/>
                  <a:pt x="3107046" y="4367447"/>
                  <a:pt x="2865549" y="4346991"/>
                </a:cubicBezTo>
                <a:cubicBezTo>
                  <a:pt x="2661378" y="4329084"/>
                  <a:pt x="2456048" y="4328501"/>
                  <a:pt x="2251775" y="4345215"/>
                </a:cubicBezTo>
                <a:cubicBezTo>
                  <a:pt x="2200819" y="4349148"/>
                  <a:pt x="2149862" y="4359293"/>
                  <a:pt x="2098906" y="4351937"/>
                </a:cubicBezTo>
                <a:cubicBezTo>
                  <a:pt x="2025044" y="4342895"/>
                  <a:pt x="1950494" y="4340688"/>
                  <a:pt x="1876224" y="4345343"/>
                </a:cubicBezTo>
                <a:cubicBezTo>
                  <a:pt x="1700042" y="4352318"/>
                  <a:pt x="1523986" y="4361576"/>
                  <a:pt x="1347676" y="4359039"/>
                </a:cubicBezTo>
                <a:cubicBezTo>
                  <a:pt x="1064484" y="4355108"/>
                  <a:pt x="781420" y="4341031"/>
                  <a:pt x="498101" y="4351430"/>
                </a:cubicBezTo>
                <a:cubicBezTo>
                  <a:pt x="364340" y="4356376"/>
                  <a:pt x="230578" y="4360752"/>
                  <a:pt x="96817" y="4355568"/>
                </a:cubicBezTo>
                <a:lnTo>
                  <a:pt x="0" y="4349268"/>
                </a:lnTo>
                <a:close/>
              </a:path>
            </a:pathLst>
          </a:custGeom>
        </p:spPr>
      </p:pic>
      <p:pic>
        <p:nvPicPr>
          <p:cNvPr id="5" name="Immagine 4" descr="Immagine che contiene carta, panno&#10;&#10;Descrizione generata automaticamente">
            <a:extLst>
              <a:ext uri="{FF2B5EF4-FFF2-40B4-BE49-F238E27FC236}">
                <a16:creationId xmlns:a16="http://schemas.microsoft.com/office/drawing/2014/main" id="{416857FD-0446-61AD-91B9-DE20011B5FE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89" r="1" b="27159"/>
          <a:stretch/>
        </p:blipFill>
        <p:spPr>
          <a:xfrm>
            <a:off x="4148881" y="-1"/>
            <a:ext cx="3872656" cy="4306594"/>
          </a:xfrm>
          <a:custGeom>
            <a:avLst/>
            <a:gdLst/>
            <a:ahLst/>
            <a:cxnLst/>
            <a:rect l="l" t="t" r="r" b="b"/>
            <a:pathLst>
              <a:path w="3872656" h="4370715">
                <a:moveTo>
                  <a:pt x="9308" y="0"/>
                </a:moveTo>
                <a:lnTo>
                  <a:pt x="3851998" y="0"/>
                </a:lnTo>
                <a:lnTo>
                  <a:pt x="3841520" y="444702"/>
                </a:lnTo>
                <a:cubicBezTo>
                  <a:pt x="3839973" y="512270"/>
                  <a:pt x="3836622" y="580351"/>
                  <a:pt x="3848351" y="647278"/>
                </a:cubicBezTo>
                <a:cubicBezTo>
                  <a:pt x="3877736" y="814210"/>
                  <a:pt x="3877092" y="981784"/>
                  <a:pt x="3864203" y="1149870"/>
                </a:cubicBezTo>
                <a:cubicBezTo>
                  <a:pt x="3851315" y="1324624"/>
                  <a:pt x="3828761" y="1498736"/>
                  <a:pt x="3837395" y="1674644"/>
                </a:cubicBezTo>
                <a:cubicBezTo>
                  <a:pt x="3842422" y="1774008"/>
                  <a:pt x="3850284" y="1873117"/>
                  <a:pt x="3850284" y="1972737"/>
                </a:cubicBezTo>
                <a:cubicBezTo>
                  <a:pt x="3852991" y="2451097"/>
                  <a:pt x="3845773" y="2929970"/>
                  <a:pt x="3856857" y="3408715"/>
                </a:cubicBezTo>
                <a:cubicBezTo>
                  <a:pt x="3859821" y="3532953"/>
                  <a:pt x="3846289" y="3656550"/>
                  <a:pt x="3843969" y="3780531"/>
                </a:cubicBezTo>
                <a:cubicBezTo>
                  <a:pt x="3842165" y="3881563"/>
                  <a:pt x="3845065" y="3982530"/>
                  <a:pt x="3847691" y="4083497"/>
                </a:cubicBezTo>
                <a:lnTo>
                  <a:pt x="3849494" y="4346466"/>
                </a:lnTo>
                <a:lnTo>
                  <a:pt x="3739963" y="4345485"/>
                </a:lnTo>
                <a:cubicBezTo>
                  <a:pt x="3702780" y="4346420"/>
                  <a:pt x="3665581" y="4348259"/>
                  <a:pt x="3628383" y="4349908"/>
                </a:cubicBezTo>
                <a:cubicBezTo>
                  <a:pt x="3508316" y="4356655"/>
                  <a:pt x="3387918" y="4354828"/>
                  <a:pt x="3268119" y="4344454"/>
                </a:cubicBezTo>
                <a:cubicBezTo>
                  <a:pt x="3196206" y="4335589"/>
                  <a:pt x="3123466" y="4335589"/>
                  <a:pt x="3051553" y="4344454"/>
                </a:cubicBezTo>
                <a:cubicBezTo>
                  <a:pt x="2869715" y="4368829"/>
                  <a:pt x="2685977" y="4376260"/>
                  <a:pt x="2502751" y="4366648"/>
                </a:cubicBezTo>
                <a:cubicBezTo>
                  <a:pt x="2288987" y="4357263"/>
                  <a:pt x="2075733" y="4337859"/>
                  <a:pt x="1861843" y="4332533"/>
                </a:cubicBezTo>
                <a:cubicBezTo>
                  <a:pt x="1726297" y="4329109"/>
                  <a:pt x="1589733" y="4319851"/>
                  <a:pt x="1455972" y="4342552"/>
                </a:cubicBezTo>
                <a:cubicBezTo>
                  <a:pt x="1319536" y="4365887"/>
                  <a:pt x="1184374" y="4354980"/>
                  <a:pt x="1048318" y="4348258"/>
                </a:cubicBezTo>
                <a:cubicBezTo>
                  <a:pt x="946532" y="4340953"/>
                  <a:pt x="844365" y="4340953"/>
                  <a:pt x="742578" y="4348258"/>
                </a:cubicBezTo>
                <a:cubicBezTo>
                  <a:pt x="618869" y="4360661"/>
                  <a:pt x="494432" y="4364263"/>
                  <a:pt x="370214" y="4359038"/>
                </a:cubicBezTo>
                <a:cubicBezTo>
                  <a:pt x="296007" y="4355170"/>
                  <a:pt x="221738" y="4351270"/>
                  <a:pt x="147421" y="4348702"/>
                </a:cubicBezTo>
                <a:lnTo>
                  <a:pt x="13040" y="4347289"/>
                </a:lnTo>
                <a:lnTo>
                  <a:pt x="371" y="4103870"/>
                </a:lnTo>
                <a:cubicBezTo>
                  <a:pt x="-757" y="4012134"/>
                  <a:pt x="886" y="3920334"/>
                  <a:pt x="2690" y="3828598"/>
                </a:cubicBezTo>
                <a:cubicBezTo>
                  <a:pt x="5913" y="3670768"/>
                  <a:pt x="16095" y="3513067"/>
                  <a:pt x="20090" y="3355238"/>
                </a:cubicBezTo>
                <a:cubicBezTo>
                  <a:pt x="25761" y="3127790"/>
                  <a:pt x="3336" y="2900469"/>
                  <a:pt x="10940" y="2573142"/>
                </a:cubicBezTo>
                <a:cubicBezTo>
                  <a:pt x="20218" y="2391979"/>
                  <a:pt x="14032" y="2111578"/>
                  <a:pt x="14677" y="1830024"/>
                </a:cubicBezTo>
                <a:cubicBezTo>
                  <a:pt x="15451" y="1640269"/>
                  <a:pt x="5268" y="1450771"/>
                  <a:pt x="6171" y="1261145"/>
                </a:cubicBezTo>
                <a:cubicBezTo>
                  <a:pt x="6815" y="1121522"/>
                  <a:pt x="19961" y="982540"/>
                  <a:pt x="25374" y="843301"/>
                </a:cubicBezTo>
                <a:cubicBezTo>
                  <a:pt x="30078" y="673215"/>
                  <a:pt x="25426" y="502988"/>
                  <a:pt x="11455" y="333401"/>
                </a:cubicBezTo>
                <a:cubicBezTo>
                  <a:pt x="4817" y="239678"/>
                  <a:pt x="5623" y="145890"/>
                  <a:pt x="8088" y="52087"/>
                </a:cubicBezTo>
                <a:close/>
              </a:path>
            </a:pathLst>
          </a:custGeom>
        </p:spPr>
      </p:pic>
      <p:pic>
        <p:nvPicPr>
          <p:cNvPr id="8" name="Immagine 7" descr="Immagine che contiene carta, plastica, imballato, mangiato&#10;&#10;Descrizione generata automaticamente">
            <a:extLst>
              <a:ext uri="{FF2B5EF4-FFF2-40B4-BE49-F238E27FC236}">
                <a16:creationId xmlns:a16="http://schemas.microsoft.com/office/drawing/2014/main" id="{33B10836-5F43-4CB3-3801-6A65EE80F2D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33" r="-4" b="4256"/>
          <a:stretch/>
        </p:blipFill>
        <p:spPr>
          <a:xfrm>
            <a:off x="8194953" y="-1"/>
            <a:ext cx="3997047" cy="4306593"/>
          </a:xfrm>
          <a:custGeom>
            <a:avLst/>
            <a:gdLst/>
            <a:ahLst/>
            <a:cxnLst/>
            <a:rect l="l" t="t" r="r" b="b"/>
            <a:pathLst>
              <a:path w="3997047" h="4358703">
                <a:moveTo>
                  <a:pt x="9389" y="0"/>
                </a:moveTo>
                <a:lnTo>
                  <a:pt x="3997047" y="0"/>
                </a:lnTo>
                <a:lnTo>
                  <a:pt x="3997047" y="4347477"/>
                </a:lnTo>
                <a:lnTo>
                  <a:pt x="3922844" y="4341211"/>
                </a:lnTo>
                <a:cubicBezTo>
                  <a:pt x="3821334" y="4336140"/>
                  <a:pt x="3719771" y="4340396"/>
                  <a:pt x="3618208" y="4343440"/>
                </a:cubicBezTo>
                <a:cubicBezTo>
                  <a:pt x="3488013" y="4347245"/>
                  <a:pt x="3357819" y="4358659"/>
                  <a:pt x="3227370" y="4344455"/>
                </a:cubicBezTo>
                <a:cubicBezTo>
                  <a:pt x="3152388" y="4335717"/>
                  <a:pt x="3076577" y="4336833"/>
                  <a:pt x="3001887" y="4347752"/>
                </a:cubicBezTo>
                <a:cubicBezTo>
                  <a:pt x="2932216" y="4357340"/>
                  <a:pt x="2861768" y="4360092"/>
                  <a:pt x="2791563" y="4355995"/>
                </a:cubicBezTo>
                <a:cubicBezTo>
                  <a:pt x="2658694" y="4350416"/>
                  <a:pt x="2524678" y="4346991"/>
                  <a:pt x="2391171" y="4351303"/>
                </a:cubicBezTo>
                <a:cubicBezTo>
                  <a:pt x="2185433" y="4357898"/>
                  <a:pt x="1979696" y="4363985"/>
                  <a:pt x="1773830" y="4351303"/>
                </a:cubicBezTo>
                <a:cubicBezTo>
                  <a:pt x="1620961" y="4342172"/>
                  <a:pt x="1468090" y="4341031"/>
                  <a:pt x="1315220" y="4345723"/>
                </a:cubicBezTo>
                <a:cubicBezTo>
                  <a:pt x="1162350" y="4350416"/>
                  <a:pt x="1009480" y="4359927"/>
                  <a:pt x="856610" y="4351303"/>
                </a:cubicBezTo>
                <a:cubicBezTo>
                  <a:pt x="678261" y="4341158"/>
                  <a:pt x="499913" y="4342933"/>
                  <a:pt x="321565" y="4344708"/>
                </a:cubicBezTo>
                <a:cubicBezTo>
                  <a:pt x="235449" y="4345596"/>
                  <a:pt x="149428" y="4348323"/>
                  <a:pt x="63422" y="4349686"/>
                </a:cubicBezTo>
                <a:lnTo>
                  <a:pt x="12951" y="4349060"/>
                </a:lnTo>
                <a:lnTo>
                  <a:pt x="371" y="4107346"/>
                </a:lnTo>
                <a:cubicBezTo>
                  <a:pt x="-757" y="4015610"/>
                  <a:pt x="887" y="3923810"/>
                  <a:pt x="2691" y="3832074"/>
                </a:cubicBezTo>
                <a:cubicBezTo>
                  <a:pt x="5913" y="3674244"/>
                  <a:pt x="16095" y="3516543"/>
                  <a:pt x="20090" y="3358714"/>
                </a:cubicBezTo>
                <a:cubicBezTo>
                  <a:pt x="25761" y="3131266"/>
                  <a:pt x="3336" y="2903945"/>
                  <a:pt x="10940" y="2576618"/>
                </a:cubicBezTo>
                <a:cubicBezTo>
                  <a:pt x="20219" y="2395455"/>
                  <a:pt x="14032" y="2115054"/>
                  <a:pt x="14677" y="1833500"/>
                </a:cubicBezTo>
                <a:cubicBezTo>
                  <a:pt x="15451" y="1643745"/>
                  <a:pt x="5269" y="1454247"/>
                  <a:pt x="6171" y="1264621"/>
                </a:cubicBezTo>
                <a:cubicBezTo>
                  <a:pt x="6815" y="1124998"/>
                  <a:pt x="19961" y="986016"/>
                  <a:pt x="25375" y="846777"/>
                </a:cubicBezTo>
                <a:cubicBezTo>
                  <a:pt x="30078" y="676691"/>
                  <a:pt x="25426" y="506464"/>
                  <a:pt x="11455" y="336877"/>
                </a:cubicBezTo>
                <a:cubicBezTo>
                  <a:pt x="4818" y="243154"/>
                  <a:pt x="5623" y="149366"/>
                  <a:pt x="8088" y="55563"/>
                </a:cubicBezTo>
                <a:close/>
              </a:path>
            </a:pathLst>
          </a:custGeom>
        </p:spPr>
      </p:pic>
      <p:sp>
        <p:nvSpPr>
          <p:cNvPr id="3" name="Segnaposto numero diapositiva 2">
            <a:extLst>
              <a:ext uri="{FF2B5EF4-FFF2-40B4-BE49-F238E27FC236}">
                <a16:creationId xmlns:a16="http://schemas.microsoft.com/office/drawing/2014/main" id="{A0372319-218C-C31E-7C44-1DB1984340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68088-E205-464C-A3AA-883050C709BE}" type="slidenum">
              <a:rPr lang="it-IT" smtClean="0"/>
              <a:t>5</a:t>
            </a:fld>
            <a:endParaRPr lang="it-IT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A469F93B-96B5-25F4-5931-F3952AD7023B}"/>
              </a:ext>
            </a:extLst>
          </p:cNvPr>
          <p:cNvGrpSpPr/>
          <p:nvPr/>
        </p:nvGrpSpPr>
        <p:grpSpPr>
          <a:xfrm>
            <a:off x="-8" y="0"/>
            <a:ext cx="12192008" cy="6858000"/>
            <a:chOff x="-8" y="0"/>
            <a:chExt cx="12192008" cy="6858000"/>
          </a:xfrm>
        </p:grpSpPr>
        <p:sp>
          <p:nvSpPr>
            <p:cNvPr id="7" name="Rettangolo 13">
              <a:extLst>
                <a:ext uri="{FF2B5EF4-FFF2-40B4-BE49-F238E27FC236}">
                  <a16:creationId xmlns:a16="http://schemas.microsoft.com/office/drawing/2014/main" id="{5DCB923E-2DB0-281D-9467-309D526FD001}"/>
                </a:ext>
              </a:extLst>
            </p:cNvPr>
            <p:cNvSpPr/>
            <p:nvPr/>
          </p:nvSpPr>
          <p:spPr>
            <a:xfrm>
              <a:off x="0" y="6143348"/>
              <a:ext cx="12191999" cy="714652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9" name="CasellaDiTesto 14">
              <a:extLst>
                <a:ext uri="{FF2B5EF4-FFF2-40B4-BE49-F238E27FC236}">
                  <a16:creationId xmlns:a16="http://schemas.microsoft.com/office/drawing/2014/main" id="{D2945604-5A47-1DF1-5844-8BF4F3A2E673}"/>
                </a:ext>
              </a:extLst>
            </p:cNvPr>
            <p:cNvSpPr txBox="1"/>
            <p:nvPr/>
          </p:nvSpPr>
          <p:spPr>
            <a:xfrm>
              <a:off x="115409" y="6208286"/>
              <a:ext cx="3718695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it-IT" sz="1600" dirty="0">
                  <a:solidFill>
                    <a:schemeClr val="bg1"/>
                  </a:solidFill>
                  <a:latin typeface="Arial Rounded MT Bold" panose="020F0704030504030204" pitchFamily="34" charset="0"/>
                </a:rPr>
                <a:t>PROGETTO RICREA: </a:t>
              </a:r>
            </a:p>
            <a:p>
              <a:pPr algn="ctr"/>
              <a:r>
                <a:rPr lang="it-IT" sz="1600" dirty="0">
                  <a:solidFill>
                    <a:schemeClr val="bg1"/>
                  </a:solidFill>
                  <a:latin typeface="Arial Rounded MT Bold" panose="020F0704030504030204" pitchFamily="34" charset="0"/>
                </a:rPr>
                <a:t>https://www.progetto-ricrea.org/</a:t>
              </a:r>
            </a:p>
          </p:txBody>
        </p:sp>
        <p:pic>
          <p:nvPicPr>
            <p:cNvPr id="10" name="Immagine 16">
              <a:extLst>
                <a:ext uri="{FF2B5EF4-FFF2-40B4-BE49-F238E27FC236}">
                  <a16:creationId xmlns:a16="http://schemas.microsoft.com/office/drawing/2014/main" id="{AA12EF8A-2D1D-E678-9D71-F883DFBD8A5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8" y="0"/>
              <a:ext cx="12192003" cy="982921"/>
            </a:xfrm>
            <a:prstGeom prst="rect">
              <a:avLst/>
            </a:prstGeom>
          </p:spPr>
        </p:pic>
        <p:pic>
          <p:nvPicPr>
            <p:cNvPr id="11" name="Immagine 18">
              <a:extLst>
                <a:ext uri="{FF2B5EF4-FFF2-40B4-BE49-F238E27FC236}">
                  <a16:creationId xmlns:a16="http://schemas.microsoft.com/office/drawing/2014/main" id="{E990EC15-916D-5E19-DB54-688B2A1F8CB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98239" y="6143348"/>
              <a:ext cx="7993761" cy="71465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167905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13256DC-4588-562B-0B8B-04D844B0FB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9216" y="1434913"/>
            <a:ext cx="4087948" cy="3865750"/>
          </a:xfrm>
          <a:prstGeom prst="ellipse">
            <a:avLst/>
          </a:prstGeom>
          <a:solidFill>
            <a:srgbClr val="262626"/>
          </a:solidFill>
          <a:ln w="174625" cmpd="thinThick">
            <a:solidFill>
              <a:srgbClr val="262626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2800" kern="1200" dirty="0">
                <a:solidFill>
                  <a:srgbClr val="FFFFFF"/>
                </a:solidFill>
                <a:latin typeface="Arial Rounded MT Bold" panose="020F0704030504030204" pitchFamily="34" charset="77"/>
              </a:rPr>
              <a:t>Prove </a:t>
            </a:r>
            <a:r>
              <a:rPr lang="en-US" sz="2800" kern="1200" dirty="0" err="1">
                <a:solidFill>
                  <a:srgbClr val="FFFFFF"/>
                </a:solidFill>
                <a:latin typeface="Arial Rounded MT Bold" panose="020F0704030504030204" pitchFamily="34" charset="77"/>
              </a:rPr>
              <a:t>preliminari</a:t>
            </a:r>
            <a:r>
              <a:rPr lang="en-US" sz="2800" kern="1200" dirty="0">
                <a:solidFill>
                  <a:srgbClr val="FFFFFF"/>
                </a:solidFill>
                <a:latin typeface="Arial Rounded MT Bold" panose="020F0704030504030204" pitchFamily="34" charset="77"/>
              </a:rPr>
              <a:t>: screening di </a:t>
            </a:r>
            <a:r>
              <a:rPr lang="en-US" sz="2800" kern="1200" dirty="0" err="1">
                <a:solidFill>
                  <a:srgbClr val="FFFFFF"/>
                </a:solidFill>
                <a:latin typeface="Arial Rounded MT Bold" panose="020F0704030504030204" pitchFamily="34" charset="77"/>
              </a:rPr>
              <a:t>microorganismi</a:t>
            </a:r>
            <a:r>
              <a:rPr lang="en-US" sz="2800" kern="1200" dirty="0">
                <a:solidFill>
                  <a:srgbClr val="FFFFFF"/>
                </a:solidFill>
                <a:latin typeface="Arial Rounded MT Bold" panose="020F0704030504030204" pitchFamily="34" charset="77"/>
              </a:rPr>
              <a:t> </a:t>
            </a:r>
            <a:r>
              <a:rPr lang="en-US" sz="2800" kern="1200" dirty="0" err="1">
                <a:solidFill>
                  <a:srgbClr val="FFFFFF"/>
                </a:solidFill>
                <a:latin typeface="Arial Rounded MT Bold" panose="020F0704030504030204" pitchFamily="34" charset="77"/>
              </a:rPr>
              <a:t>modello</a:t>
            </a:r>
            <a:endParaRPr lang="en-US" sz="2800" kern="1200" dirty="0">
              <a:solidFill>
                <a:srgbClr val="FFFFFF"/>
              </a:solidFill>
              <a:latin typeface="Arial Rounded MT Bold" panose="020F0704030504030204" pitchFamily="34" charset="77"/>
            </a:endParaRPr>
          </a:p>
        </p:txBody>
      </p:sp>
      <p:graphicFrame>
        <p:nvGraphicFramePr>
          <p:cNvPr id="11" name="Segnaposto contenuto 7">
            <a:extLst>
              <a:ext uri="{FF2B5EF4-FFF2-40B4-BE49-F238E27FC236}">
                <a16:creationId xmlns:a16="http://schemas.microsoft.com/office/drawing/2014/main" id="{27BCD071-2742-2CCE-8F3F-58620293C0F5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977914304"/>
              </p:ext>
            </p:extLst>
          </p:nvPr>
        </p:nvGraphicFramePr>
        <p:xfrm>
          <a:off x="4514348" y="1166648"/>
          <a:ext cx="6363705" cy="4524708"/>
        </p:xfrm>
        <a:graphic>
          <a:graphicData uri="http://schemas.openxmlformats.org/drawingml/2006/table">
            <a:tbl>
              <a:tblPr firstRow="1" firstCol="1" bandRow="1">
                <a:solidFill>
                  <a:schemeClr val="bg1">
                    <a:lumMod val="95000"/>
                  </a:schemeClr>
                </a:solidFill>
              </a:tblPr>
              <a:tblGrid>
                <a:gridCol w="1990272">
                  <a:extLst>
                    <a:ext uri="{9D8B030D-6E8A-4147-A177-3AD203B41FA5}">
                      <a16:colId xmlns:a16="http://schemas.microsoft.com/office/drawing/2014/main" val="1705631732"/>
                    </a:ext>
                  </a:extLst>
                </a:gridCol>
                <a:gridCol w="1741778">
                  <a:extLst>
                    <a:ext uri="{9D8B030D-6E8A-4147-A177-3AD203B41FA5}">
                      <a16:colId xmlns:a16="http://schemas.microsoft.com/office/drawing/2014/main" val="2672580383"/>
                    </a:ext>
                  </a:extLst>
                </a:gridCol>
                <a:gridCol w="2631655">
                  <a:extLst>
                    <a:ext uri="{9D8B030D-6E8A-4147-A177-3AD203B41FA5}">
                      <a16:colId xmlns:a16="http://schemas.microsoft.com/office/drawing/2014/main" val="4260760133"/>
                    </a:ext>
                  </a:extLst>
                </a:gridCol>
              </a:tblGrid>
              <a:tr h="754118"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2000" b="1" i="0" u="none" strike="noStrike" cap="none" spc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Genere</a:t>
                      </a:r>
                      <a:endParaRPr lang="it-IT" sz="2000" b="1" i="0" u="none" strike="noStrike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05435" marR="255857" marT="30124" marB="225931" anchor="b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</a:lnT>
                    <a:lnB w="38100" cmpd="sng"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2000" b="1" i="0" u="none" strike="noStrike" cap="none" spc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specie</a:t>
                      </a:r>
                      <a:endParaRPr lang="it-IT" sz="2000" b="1" i="0" u="none" strike="noStrike" cap="none" spc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05435" marR="255857" marT="30124" marB="225931" anchor="b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</a:lnT>
                    <a:lnB w="38100" cmpd="sng"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i="0" u="none" strike="noStrike" cap="none" spc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Biosurfattanti</a:t>
                      </a:r>
                      <a:r>
                        <a:rPr lang="en-GB" sz="1600" b="1" i="0" u="none" strike="noStrike" cap="none" spc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GB" sz="1600" b="1" i="0" u="none" strike="noStrike" cap="none" spc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prodotti</a:t>
                      </a:r>
                      <a:endParaRPr lang="en-GB" sz="1600" b="1" i="0" u="none" strike="noStrike" cap="none" spc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05435" marR="255857" marT="30124" marB="225931" anchor="b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</a:lnT>
                    <a:lnB w="38100" cmpd="sng"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0649206"/>
                  </a:ext>
                </a:extLst>
              </a:tr>
              <a:tr h="754118"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2000" b="1" i="1" u="none" strike="noStrike" cap="none" spc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Acinetobacter</a:t>
                      </a:r>
                      <a:endParaRPr lang="it-IT" sz="2000" b="1" i="0" u="none" strike="noStrike" cap="none" spc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05435" marR="255857" marT="30124" marB="225931">
                    <a:lnL w="12700" cap="flat" cmpd="sng" algn="ctr">
                      <a:solidFill>
                        <a:schemeClr val="accent1"/>
                      </a:solidFill>
                      <a:prstDash val="solid"/>
                    </a:lnL>
                    <a:lnR w="12700" cmpd="sng">
                      <a:noFill/>
                      <a:prstDash val="solid"/>
                    </a:lnR>
                    <a:lnT w="38100" cmpd="sng">
                      <a:noFill/>
                    </a:lnT>
                    <a:lnB w="9525" cap="flat" cmpd="sng" algn="ctr">
                      <a:noFill/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2000" b="0" i="1" u="none" strike="noStrike" cap="none" spc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sp.</a:t>
                      </a:r>
                      <a:endParaRPr lang="it-IT" sz="2000" b="0" i="0" u="none" strike="noStrike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05435" marR="255857" marT="30124" marB="225931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mpd="sng">
                      <a:noFill/>
                    </a:lnT>
                    <a:lnB w="9525" cap="flat" cmpd="sng" algn="ctr">
                      <a:noFill/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2000" b="0" i="0" u="none" strike="noStrike" cap="none" spc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Emulsani</a:t>
                      </a:r>
                      <a:endParaRPr lang="it-IT" sz="2000" b="0" i="0" u="none" strike="noStrike" cap="none" spc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05435" marR="255857" marT="30124" marB="225931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mpd="sng">
                      <a:noFill/>
                    </a:lnT>
                    <a:lnB w="9525" cap="flat" cmpd="sng" algn="ctr">
                      <a:noFill/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1398084"/>
                  </a:ext>
                </a:extLst>
              </a:tr>
              <a:tr h="754118"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2000" b="1" i="1" u="none" strike="noStrike" cap="none" spc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Bacillus</a:t>
                      </a:r>
                      <a:endParaRPr lang="it-IT" sz="2000" b="1" i="0" u="none" strike="noStrike" cap="none" spc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05435" marR="255857" marT="30124" marB="225931">
                    <a:lnL w="12700" cap="flat" cmpd="sng" algn="ctr">
                      <a:solidFill>
                        <a:schemeClr val="accent1"/>
                      </a:solidFill>
                      <a:prstDash val="solid"/>
                    </a:lnL>
                    <a:lnR w="12700" cmpd="sng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2000" b="0" i="1" u="none" strike="noStrike" cap="none" spc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subtilis</a:t>
                      </a:r>
                      <a:endParaRPr lang="it-IT" sz="2000" b="0" i="0" u="none" strike="noStrike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05435" marR="255857" marT="30124" marB="225931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2000" b="0" i="0" u="none" strike="noStrike" cap="none" spc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Surfattina</a:t>
                      </a:r>
                      <a:endParaRPr lang="it-IT" sz="2000" b="0" i="0" u="none" strike="noStrike" cap="none" spc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05435" marR="255857" marT="30124" marB="225931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4724163"/>
                  </a:ext>
                </a:extLst>
              </a:tr>
              <a:tr h="754118"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2000" b="1" i="1" u="none" strike="noStrike" cap="none" spc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Candida</a:t>
                      </a:r>
                      <a:endParaRPr lang="it-IT" sz="2000" b="1" i="0" u="none" strike="noStrike" cap="none" spc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05435" marR="255857" marT="30124" marB="225931">
                    <a:lnL w="12700" cap="flat" cmpd="sng" algn="ctr">
                      <a:solidFill>
                        <a:schemeClr val="accent1"/>
                      </a:solidFill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2000" b="0" i="1" u="none" strike="noStrike" cap="none" spc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bombicola</a:t>
                      </a:r>
                      <a:endParaRPr lang="it-IT" sz="2000" b="0" i="0" u="none" strike="noStrike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05435" marR="255857" marT="30124" marB="225931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2000" b="0" i="0" u="none" strike="noStrike" cap="none" spc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Soforolipidi</a:t>
                      </a:r>
                      <a:endParaRPr lang="it-IT" sz="2000" b="0" i="0" u="none" strike="noStrike" cap="none" spc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05435" marR="255857" marT="30124" marB="225931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6324200"/>
                  </a:ext>
                </a:extLst>
              </a:tr>
              <a:tr h="754118"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2000" b="1" i="1" u="none" strike="noStrike" cap="none" spc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Pseudomonas</a:t>
                      </a:r>
                      <a:endParaRPr lang="it-IT" sz="2000" b="1" i="0" u="none" strike="noStrike" cap="none" spc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05435" marR="255857" marT="30124" marB="225931">
                    <a:lnL w="12700" cap="flat" cmpd="sng" algn="ctr">
                      <a:solidFill>
                        <a:schemeClr val="accent1"/>
                      </a:solidFill>
                      <a:prstDash val="solid"/>
                    </a:lnL>
                    <a:lnR w="12700" cmpd="sng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2000" b="0" i="1" u="none" strike="noStrike" cap="none" spc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aeruginosa</a:t>
                      </a:r>
                      <a:endParaRPr lang="it-IT" sz="2000" b="0" i="0" u="none" strike="noStrike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05435" marR="255857" marT="30124" marB="225931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2000" b="0" i="0" u="none" strike="noStrike" cap="none" spc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Ramnolipidi</a:t>
                      </a:r>
                      <a:endParaRPr lang="it-IT" sz="2000" b="0" i="0" u="none" strike="noStrike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05435" marR="255857" marT="30124" marB="225931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6380910"/>
                  </a:ext>
                </a:extLst>
              </a:tr>
              <a:tr h="754118"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2000" b="1" i="1" u="none" strike="noStrike" cap="none" spc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Rhodococcus</a:t>
                      </a:r>
                      <a:endParaRPr lang="it-IT" sz="2000" b="1" i="0" u="none" strike="noStrike" cap="none" spc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05435" marR="255857" marT="30124" marB="225931">
                    <a:lnL w="12700" cap="flat" cmpd="sng" algn="ctr">
                      <a:solidFill>
                        <a:schemeClr val="accent1"/>
                      </a:solidFill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2000" b="0" i="1" u="none" strike="noStrike" cap="none" spc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sp.</a:t>
                      </a:r>
                      <a:endParaRPr lang="it-IT" sz="2000" b="0" i="0" u="none" strike="noStrike" cap="none" spc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05435" marR="255857" marT="30124" marB="225931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2000" b="0" i="0" u="none" strike="noStrike" cap="none" spc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Emulsani</a:t>
                      </a:r>
                      <a:endParaRPr lang="it-IT" sz="2000" b="0" i="0" u="none" strike="noStrike" cap="none" spc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05435" marR="255857" marT="30124" marB="225931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6403525"/>
                  </a:ext>
                </a:extLst>
              </a:tr>
            </a:tbl>
          </a:graphicData>
        </a:graphic>
      </p:graphicFrame>
      <p:sp>
        <p:nvSpPr>
          <p:cNvPr id="3" name="Segnaposto numero diapositiva 2">
            <a:extLst>
              <a:ext uri="{FF2B5EF4-FFF2-40B4-BE49-F238E27FC236}">
                <a16:creationId xmlns:a16="http://schemas.microsoft.com/office/drawing/2014/main" id="{79563B00-E3CA-EBC0-8729-79C31483E1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68088-E205-464C-A3AA-883050C709BE}" type="slidenum">
              <a:rPr lang="it-IT" smtClean="0"/>
              <a:t>6</a:t>
            </a:fld>
            <a:endParaRPr lang="it-IT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1B65557D-BDEC-10FF-A2A4-C01772FFDA6F}"/>
              </a:ext>
            </a:extLst>
          </p:cNvPr>
          <p:cNvGrpSpPr/>
          <p:nvPr/>
        </p:nvGrpSpPr>
        <p:grpSpPr>
          <a:xfrm>
            <a:off x="-8" y="0"/>
            <a:ext cx="12192008" cy="6858000"/>
            <a:chOff x="-8" y="0"/>
            <a:chExt cx="12192008" cy="6858000"/>
          </a:xfrm>
        </p:grpSpPr>
        <p:sp>
          <p:nvSpPr>
            <p:cNvPr id="5" name="Rettangolo 13">
              <a:extLst>
                <a:ext uri="{FF2B5EF4-FFF2-40B4-BE49-F238E27FC236}">
                  <a16:creationId xmlns:a16="http://schemas.microsoft.com/office/drawing/2014/main" id="{F4AD23B0-C762-A1D7-EB97-D70EF51D0406}"/>
                </a:ext>
              </a:extLst>
            </p:cNvPr>
            <p:cNvSpPr/>
            <p:nvPr/>
          </p:nvSpPr>
          <p:spPr>
            <a:xfrm>
              <a:off x="0" y="6143348"/>
              <a:ext cx="12191999" cy="714652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6" name="CasellaDiTesto 14">
              <a:extLst>
                <a:ext uri="{FF2B5EF4-FFF2-40B4-BE49-F238E27FC236}">
                  <a16:creationId xmlns:a16="http://schemas.microsoft.com/office/drawing/2014/main" id="{DD69D22E-E8A5-C454-5885-D782A5722709}"/>
                </a:ext>
              </a:extLst>
            </p:cNvPr>
            <p:cNvSpPr txBox="1"/>
            <p:nvPr/>
          </p:nvSpPr>
          <p:spPr>
            <a:xfrm>
              <a:off x="115409" y="6208286"/>
              <a:ext cx="3718695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it-IT" sz="1600" dirty="0">
                  <a:solidFill>
                    <a:schemeClr val="bg1"/>
                  </a:solidFill>
                  <a:latin typeface="Arial Rounded MT Bold" panose="020F0704030504030204" pitchFamily="34" charset="0"/>
                </a:rPr>
                <a:t>PROGETTO RICREA: </a:t>
              </a:r>
            </a:p>
            <a:p>
              <a:pPr algn="ctr"/>
              <a:r>
                <a:rPr lang="it-IT" sz="1600" dirty="0">
                  <a:solidFill>
                    <a:schemeClr val="bg1"/>
                  </a:solidFill>
                  <a:latin typeface="Arial Rounded MT Bold" panose="020F0704030504030204" pitchFamily="34" charset="0"/>
                </a:rPr>
                <a:t>https://www.progetto-ricrea.org/</a:t>
              </a:r>
            </a:p>
          </p:txBody>
        </p:sp>
        <p:pic>
          <p:nvPicPr>
            <p:cNvPr id="7" name="Immagine 16">
              <a:extLst>
                <a:ext uri="{FF2B5EF4-FFF2-40B4-BE49-F238E27FC236}">
                  <a16:creationId xmlns:a16="http://schemas.microsoft.com/office/drawing/2014/main" id="{3AC71EEA-EE65-697D-4B33-B682CE6BC9F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8" y="0"/>
              <a:ext cx="12192003" cy="982921"/>
            </a:xfrm>
            <a:prstGeom prst="rect">
              <a:avLst/>
            </a:prstGeom>
          </p:spPr>
        </p:pic>
        <p:pic>
          <p:nvPicPr>
            <p:cNvPr id="8" name="Immagine 18">
              <a:extLst>
                <a:ext uri="{FF2B5EF4-FFF2-40B4-BE49-F238E27FC236}">
                  <a16:creationId xmlns:a16="http://schemas.microsoft.com/office/drawing/2014/main" id="{6002496C-91E2-6B73-4520-402A0459763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98239" y="6143348"/>
              <a:ext cx="7993761" cy="71465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066426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5610485-7D6D-5816-A8E0-5B7657308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256" y="1941474"/>
            <a:ext cx="3861507" cy="2739078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800" b="1" dirty="0" err="1">
                <a:latin typeface="Arial Rounded MT Bold" panose="020F0704030504030204" pitchFamily="34" charset="77"/>
              </a:rPr>
              <a:t>Metodo</a:t>
            </a:r>
            <a:r>
              <a:rPr lang="en-US" sz="2800" b="1" dirty="0">
                <a:latin typeface="Arial Rounded MT Bold" panose="020F0704030504030204" pitchFamily="34" charset="77"/>
              </a:rPr>
              <a:t> </a:t>
            </a:r>
            <a:r>
              <a:rPr lang="en-US" sz="2800" b="1" dirty="0" err="1">
                <a:latin typeface="Arial Rounded MT Bold" panose="020F0704030504030204" pitchFamily="34" charset="77"/>
              </a:rPr>
              <a:t>colturale</a:t>
            </a:r>
            <a:r>
              <a:rPr lang="en-US" sz="2800" b="1" dirty="0">
                <a:latin typeface="Arial Rounded MT Bold" panose="020F0704030504030204" pitchFamily="34" charset="77"/>
              </a:rPr>
              <a:t>:</a:t>
            </a:r>
            <a:br>
              <a:rPr lang="en-US" sz="2800" b="1" dirty="0">
                <a:latin typeface="Arial Rounded MT Bold" panose="020F0704030504030204" pitchFamily="34" charset="77"/>
              </a:rPr>
            </a:br>
            <a:r>
              <a:rPr lang="en-US" sz="2800" b="1" dirty="0" err="1">
                <a:latin typeface="Arial Rounded MT Bold" panose="020F0704030504030204" pitchFamily="34" charset="77"/>
              </a:rPr>
              <a:t>inoculo</a:t>
            </a:r>
            <a:r>
              <a:rPr lang="en-US" sz="2800" b="1" dirty="0">
                <a:latin typeface="Arial Rounded MT Bold" panose="020F0704030504030204" pitchFamily="34" charset="77"/>
              </a:rPr>
              <a:t> da </a:t>
            </a:r>
            <a:r>
              <a:rPr lang="en-US" sz="2800" b="1" i="1" dirty="0">
                <a:latin typeface="Arial Rounded MT Bold" panose="020F0704030504030204" pitchFamily="34" charset="77"/>
              </a:rPr>
              <a:t>working cell bank</a:t>
            </a:r>
          </a:p>
        </p:txBody>
      </p:sp>
      <p:pic>
        <p:nvPicPr>
          <p:cNvPr id="20" name="Immagine 19">
            <a:extLst>
              <a:ext uri="{FF2B5EF4-FFF2-40B4-BE49-F238E27FC236}">
                <a16:creationId xmlns:a16="http://schemas.microsoft.com/office/drawing/2014/main" id="{4E9F97D8-ADA7-6EF5-5918-303BB3BE44C5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1465" y="1042826"/>
            <a:ext cx="933085" cy="1658819"/>
          </a:xfrm>
          <a:prstGeom prst="rect">
            <a:avLst/>
          </a:prstGeom>
          <a:effectLst>
            <a:softEdge rad="0"/>
          </a:effectLst>
        </p:spPr>
      </p:pic>
      <p:pic>
        <p:nvPicPr>
          <p:cNvPr id="15" name="Immagine 14" descr="Immagine che contiene interni&#10;&#10;Descrizione generata automaticamente">
            <a:extLst>
              <a:ext uri="{FF2B5EF4-FFF2-40B4-BE49-F238E27FC236}">
                <a16:creationId xmlns:a16="http://schemas.microsoft.com/office/drawing/2014/main" id="{8D4795A6-0C37-E144-85EE-18BA2887A0E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18" t="7312" r="24576"/>
          <a:stretch/>
        </p:blipFill>
        <p:spPr>
          <a:xfrm>
            <a:off x="7760359" y="1062527"/>
            <a:ext cx="810805" cy="1658819"/>
          </a:xfrm>
          <a:prstGeom prst="rect">
            <a:avLst/>
          </a:prstGeom>
          <a:effectLst>
            <a:softEdge rad="0"/>
          </a:effectLst>
        </p:spPr>
      </p:pic>
      <p:pic>
        <p:nvPicPr>
          <p:cNvPr id="11" name="Immagine 10" descr="Immagine che contiene interni, utensile da cucina&#10;&#10;Descrizione generata automaticamente">
            <a:extLst>
              <a:ext uri="{FF2B5EF4-FFF2-40B4-BE49-F238E27FC236}">
                <a16:creationId xmlns:a16="http://schemas.microsoft.com/office/drawing/2014/main" id="{B00DBCB7-D5A1-ED22-07BB-27A3C8CFBFC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76" t="-1" r="22664" b="8487"/>
          <a:stretch/>
        </p:blipFill>
        <p:spPr>
          <a:xfrm>
            <a:off x="9346973" y="1042826"/>
            <a:ext cx="770281" cy="1658819"/>
          </a:xfrm>
          <a:prstGeom prst="rect">
            <a:avLst/>
          </a:prstGeom>
          <a:effectLst>
            <a:softEdge rad="0"/>
          </a:effectLst>
        </p:spPr>
      </p:pic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5FD81F44-0326-DB6F-CFB8-0C793A1231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ellipse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  <a:defRPr/>
            </a:pPr>
            <a:fld id="{A8A68088-E205-464C-A3AA-883050C709BE}" type="slidenum">
              <a:rPr lang="en-US" smtClean="0"/>
              <a:pPr>
                <a:lnSpc>
                  <a:spcPct val="90000"/>
                </a:lnSpc>
                <a:spcAft>
                  <a:spcPts val="600"/>
                </a:spcAft>
                <a:defRPr/>
              </a:pPr>
              <a:t>7</a:t>
            </a:fld>
            <a:endParaRPr lang="en-US"/>
          </a:p>
        </p:txBody>
      </p:sp>
      <p:pic>
        <p:nvPicPr>
          <p:cNvPr id="24" name="Segnaposto contenuto 5" descr="Immagine che contiene testo&#10;&#10;Descrizione generata automaticamente">
            <a:extLst>
              <a:ext uri="{FF2B5EF4-FFF2-40B4-BE49-F238E27FC236}">
                <a16:creationId xmlns:a16="http://schemas.microsoft.com/office/drawing/2014/main" id="{52E3663E-A7C1-EEB0-6F0A-86A75D7DDA0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08" t="20871" r="49483" b="31885"/>
          <a:stretch/>
        </p:blipFill>
        <p:spPr>
          <a:xfrm>
            <a:off x="5443552" y="2658648"/>
            <a:ext cx="2828376" cy="2410213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E26D5465-E320-97AD-BE0C-FAE6420A4473}"/>
              </a:ext>
            </a:extLst>
          </p:cNvPr>
          <p:cNvSpPr txBox="1"/>
          <p:nvPr/>
        </p:nvSpPr>
        <p:spPr>
          <a:xfrm>
            <a:off x="5305160" y="4260551"/>
            <a:ext cx="6390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WCB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32089930-CF93-24BD-A86F-C0DBB0F99F66}"/>
              </a:ext>
            </a:extLst>
          </p:cNvPr>
          <p:cNvSpPr txBox="1"/>
          <p:nvPr/>
        </p:nvSpPr>
        <p:spPr>
          <a:xfrm>
            <a:off x="6367357" y="4613487"/>
            <a:ext cx="22614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/>
              <a:t>Scarti agricoli 100 g/L</a:t>
            </a:r>
          </a:p>
          <a:p>
            <a:pPr algn="ctr"/>
            <a:r>
              <a:rPr lang="it-IT" dirty="0"/>
              <a:t>500/100</a:t>
            </a:r>
          </a:p>
          <a:p>
            <a:pPr algn="ctr"/>
            <a:r>
              <a:rPr lang="it-IT" dirty="0"/>
              <a:t>123°C x 20 min</a:t>
            </a:r>
          </a:p>
        </p:txBody>
      </p:sp>
      <p:pic>
        <p:nvPicPr>
          <p:cNvPr id="7" name="Immagine 6" descr="Immagine che contiene testo, tazza&#10;&#10;Descrizione generata automaticamente">
            <a:extLst>
              <a:ext uri="{FF2B5EF4-FFF2-40B4-BE49-F238E27FC236}">
                <a16:creationId xmlns:a16="http://schemas.microsoft.com/office/drawing/2014/main" id="{C2F55F35-D992-0A76-110E-C03A3989E435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4" t="28309" r="19690" b="15556"/>
          <a:stretch/>
        </p:blipFill>
        <p:spPr>
          <a:xfrm>
            <a:off x="11063556" y="2845893"/>
            <a:ext cx="933086" cy="930239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EDD93F8C-4657-D252-0A2F-A68E5B5315CE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32" t="8935" r="33231"/>
          <a:stretch/>
        </p:blipFill>
        <p:spPr bwMode="auto">
          <a:xfrm>
            <a:off x="11063556" y="4887112"/>
            <a:ext cx="933086" cy="952579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832CD923-5CFB-7420-1BD7-E7728B8055FB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40" t="22066" r="8614" b="17810"/>
          <a:stretch/>
        </p:blipFill>
        <p:spPr bwMode="auto">
          <a:xfrm>
            <a:off x="10165136" y="3871622"/>
            <a:ext cx="858520" cy="796413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C1FC5F60-F3EC-01AA-269D-B652AFAF898E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78" t="30749" r="34495" b="12687"/>
          <a:stretch/>
        </p:blipFill>
        <p:spPr bwMode="auto">
          <a:xfrm rot="10800000">
            <a:off x="9279514" y="4833165"/>
            <a:ext cx="776456" cy="80245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Immagine 11">
            <a:extLst>
              <a:ext uri="{FF2B5EF4-FFF2-40B4-BE49-F238E27FC236}">
                <a16:creationId xmlns:a16="http://schemas.microsoft.com/office/drawing/2014/main" id="{CB35B9CD-F0BC-BC9F-7AF3-6126FFA5D14B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23" t="19516" r="9856" b="22030"/>
          <a:stretch/>
        </p:blipFill>
        <p:spPr bwMode="auto">
          <a:xfrm rot="16200000">
            <a:off x="8324748" y="5409364"/>
            <a:ext cx="608059" cy="64690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7C76ED51-0AA3-E180-B567-A1FA33A4DEB2}"/>
              </a:ext>
            </a:extLst>
          </p:cNvPr>
          <p:cNvGrpSpPr/>
          <p:nvPr/>
        </p:nvGrpSpPr>
        <p:grpSpPr>
          <a:xfrm>
            <a:off x="-8" y="0"/>
            <a:ext cx="12192008" cy="6858000"/>
            <a:chOff x="-8" y="0"/>
            <a:chExt cx="12192008" cy="6858000"/>
          </a:xfrm>
        </p:grpSpPr>
        <p:sp>
          <p:nvSpPr>
            <p:cNvPr id="13" name="Rettangolo 13">
              <a:extLst>
                <a:ext uri="{FF2B5EF4-FFF2-40B4-BE49-F238E27FC236}">
                  <a16:creationId xmlns:a16="http://schemas.microsoft.com/office/drawing/2014/main" id="{142BD74E-1F96-24D9-9B97-FF11B102C3F0}"/>
                </a:ext>
              </a:extLst>
            </p:cNvPr>
            <p:cNvSpPr/>
            <p:nvPr/>
          </p:nvSpPr>
          <p:spPr>
            <a:xfrm>
              <a:off x="0" y="6143348"/>
              <a:ext cx="12191999" cy="714652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4" name="CasellaDiTesto 14">
              <a:extLst>
                <a:ext uri="{FF2B5EF4-FFF2-40B4-BE49-F238E27FC236}">
                  <a16:creationId xmlns:a16="http://schemas.microsoft.com/office/drawing/2014/main" id="{C848119E-960D-9B97-51E9-96B269B9AE2B}"/>
                </a:ext>
              </a:extLst>
            </p:cNvPr>
            <p:cNvSpPr txBox="1"/>
            <p:nvPr/>
          </p:nvSpPr>
          <p:spPr>
            <a:xfrm>
              <a:off x="115409" y="6208286"/>
              <a:ext cx="3718695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it-IT" sz="1600" dirty="0">
                  <a:solidFill>
                    <a:schemeClr val="bg1"/>
                  </a:solidFill>
                  <a:latin typeface="Arial Rounded MT Bold" panose="020F0704030504030204" pitchFamily="34" charset="0"/>
                </a:rPr>
                <a:t>PROGETTO RICREA: </a:t>
              </a:r>
            </a:p>
            <a:p>
              <a:pPr algn="ctr"/>
              <a:r>
                <a:rPr lang="it-IT" sz="1600" dirty="0">
                  <a:solidFill>
                    <a:schemeClr val="bg1"/>
                  </a:solidFill>
                  <a:latin typeface="Arial Rounded MT Bold" panose="020F0704030504030204" pitchFamily="34" charset="0"/>
                </a:rPr>
                <a:t>https://www.progetto-ricrea.org/</a:t>
              </a:r>
            </a:p>
          </p:txBody>
        </p:sp>
        <p:pic>
          <p:nvPicPr>
            <p:cNvPr id="16" name="Immagine 16">
              <a:extLst>
                <a:ext uri="{FF2B5EF4-FFF2-40B4-BE49-F238E27FC236}">
                  <a16:creationId xmlns:a16="http://schemas.microsoft.com/office/drawing/2014/main" id="{A4D12437-D1C8-5D06-FFC4-54125A529DD2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8" y="0"/>
              <a:ext cx="12192003" cy="982921"/>
            </a:xfrm>
            <a:prstGeom prst="rect">
              <a:avLst/>
            </a:prstGeom>
          </p:spPr>
        </p:pic>
        <p:pic>
          <p:nvPicPr>
            <p:cNvPr id="17" name="Immagine 18">
              <a:extLst>
                <a:ext uri="{FF2B5EF4-FFF2-40B4-BE49-F238E27FC236}">
                  <a16:creationId xmlns:a16="http://schemas.microsoft.com/office/drawing/2014/main" id="{080912C7-2B3D-C746-443C-7E254669529E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98239" y="6143348"/>
              <a:ext cx="7993761" cy="71465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417338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5">
            <a:extLst>
              <a:ext uri="{FF2B5EF4-FFF2-40B4-BE49-F238E27FC236}">
                <a16:creationId xmlns:a16="http://schemas.microsoft.com/office/drawing/2014/main" id="{8AF8F58E-BDAE-95D7-5172-758166754BF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35973" y="1504337"/>
            <a:ext cx="3008671" cy="298436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 w="174625" cmpd="thinThick">
            <a:solidFill>
              <a:schemeClr val="tx1">
                <a:lumMod val="85000"/>
                <a:lumOff val="15000"/>
              </a:schemeClr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2400" kern="1200" dirty="0">
                <a:solidFill>
                  <a:schemeClr val="bg1"/>
                </a:solidFill>
                <a:latin typeface="Arial Rounded MT Bold" panose="020F0704030504030204" pitchFamily="34" charset="77"/>
              </a:rPr>
              <a:t>Prove di </a:t>
            </a:r>
            <a:r>
              <a:rPr lang="en-US" sz="2400" kern="1200" dirty="0" err="1">
                <a:solidFill>
                  <a:schemeClr val="bg1"/>
                </a:solidFill>
                <a:latin typeface="Arial Rounded MT Bold" panose="020F0704030504030204" pitchFamily="34" charset="77"/>
              </a:rPr>
              <a:t>crescita</a:t>
            </a:r>
            <a:r>
              <a:rPr lang="en-US" sz="2400" kern="1200" dirty="0">
                <a:solidFill>
                  <a:schemeClr val="bg1"/>
                </a:solidFill>
                <a:latin typeface="Arial Rounded MT Bold" panose="020F0704030504030204" pitchFamily="34" charset="77"/>
              </a:rPr>
              <a:t> </a:t>
            </a:r>
            <a:r>
              <a:rPr lang="en-US" sz="2400" kern="1200" dirty="0" err="1">
                <a:solidFill>
                  <a:schemeClr val="bg1"/>
                </a:solidFill>
                <a:latin typeface="Arial Rounded MT Bold" panose="020F0704030504030204" pitchFamily="34" charset="77"/>
              </a:rPr>
              <a:t>su</a:t>
            </a:r>
            <a:r>
              <a:rPr lang="en-US" sz="2400" kern="1200" dirty="0">
                <a:solidFill>
                  <a:schemeClr val="bg1"/>
                </a:solidFill>
                <a:latin typeface="Arial Rounded MT Bold" panose="020F0704030504030204" pitchFamily="34" charset="77"/>
              </a:rPr>
              <a:t> </a:t>
            </a:r>
            <a:r>
              <a:rPr lang="en-US" sz="2400" kern="1200" dirty="0" err="1">
                <a:solidFill>
                  <a:schemeClr val="bg1"/>
                </a:solidFill>
                <a:latin typeface="Arial Rounded MT Bold" panose="020F0704030504030204" pitchFamily="34" charset="77"/>
              </a:rPr>
              <a:t>scarti</a:t>
            </a:r>
            <a:r>
              <a:rPr lang="en-US" sz="2400" kern="1200" dirty="0">
                <a:solidFill>
                  <a:schemeClr val="bg1"/>
                </a:solidFill>
                <a:latin typeface="Arial Rounded MT Bold" panose="020F0704030504030204" pitchFamily="34" charset="77"/>
              </a:rPr>
              <a:t> </a:t>
            </a:r>
            <a:r>
              <a:rPr lang="en-US" sz="2400" kern="1200" dirty="0" err="1">
                <a:solidFill>
                  <a:schemeClr val="bg1"/>
                </a:solidFill>
                <a:latin typeface="Arial Rounded MT Bold" panose="020F0704030504030204" pitchFamily="34" charset="77"/>
              </a:rPr>
              <a:t>agricoli</a:t>
            </a:r>
            <a:endParaRPr lang="en-US" sz="2400" kern="1200" dirty="0">
              <a:solidFill>
                <a:schemeClr val="bg1"/>
              </a:solidFill>
              <a:latin typeface="Arial Rounded MT Bold" panose="020F0704030504030204" pitchFamily="34" charset="77"/>
            </a:endParaRP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8D900D6-7547-F1B1-2777-2D359DD930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679020" y="6356350"/>
            <a:ext cx="1674779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A8A68088-E205-464C-A3AA-883050C709BE}" type="slidenum">
              <a:rPr lang="en-US"/>
              <a:pPr>
                <a:spcAft>
                  <a:spcPts val="600"/>
                </a:spcAft>
              </a:pPr>
              <a:t>8</a:t>
            </a:fld>
            <a:endParaRPr lang="en-US"/>
          </a:p>
        </p:txBody>
      </p:sp>
      <p:graphicFrame>
        <p:nvGraphicFramePr>
          <p:cNvPr id="14" name="Segnaposto immagine 8">
            <a:extLst>
              <a:ext uri="{FF2B5EF4-FFF2-40B4-BE49-F238E27FC236}">
                <a16:creationId xmlns:a16="http://schemas.microsoft.com/office/drawing/2014/main" id="{3C9DC553-8763-BDE1-79A6-D9CD7FA4A7B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46150139"/>
              </p:ext>
            </p:extLst>
          </p:nvPr>
        </p:nvGraphicFramePr>
        <p:xfrm>
          <a:off x="3244644" y="982921"/>
          <a:ext cx="8472084" cy="59011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2" name="Group 1">
            <a:extLst>
              <a:ext uri="{FF2B5EF4-FFF2-40B4-BE49-F238E27FC236}">
                <a16:creationId xmlns:a16="http://schemas.microsoft.com/office/drawing/2014/main" id="{0F920D9E-0000-2B20-D90E-7C3D5964A2E9}"/>
              </a:ext>
            </a:extLst>
          </p:cNvPr>
          <p:cNvGrpSpPr/>
          <p:nvPr/>
        </p:nvGrpSpPr>
        <p:grpSpPr>
          <a:xfrm>
            <a:off x="-8" y="0"/>
            <a:ext cx="12192008" cy="6858000"/>
            <a:chOff x="-8" y="0"/>
            <a:chExt cx="12192008" cy="6858000"/>
          </a:xfrm>
        </p:grpSpPr>
        <p:sp>
          <p:nvSpPr>
            <p:cNvPr id="3" name="Rettangolo 13">
              <a:extLst>
                <a:ext uri="{FF2B5EF4-FFF2-40B4-BE49-F238E27FC236}">
                  <a16:creationId xmlns:a16="http://schemas.microsoft.com/office/drawing/2014/main" id="{D280832F-CA22-78FD-48BA-F9864824B134}"/>
                </a:ext>
              </a:extLst>
            </p:cNvPr>
            <p:cNvSpPr/>
            <p:nvPr/>
          </p:nvSpPr>
          <p:spPr>
            <a:xfrm>
              <a:off x="0" y="6143348"/>
              <a:ext cx="12191999" cy="714652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4" name="CasellaDiTesto 14">
              <a:extLst>
                <a:ext uri="{FF2B5EF4-FFF2-40B4-BE49-F238E27FC236}">
                  <a16:creationId xmlns:a16="http://schemas.microsoft.com/office/drawing/2014/main" id="{52029516-516B-3F4C-42A7-315BFDF96427}"/>
                </a:ext>
              </a:extLst>
            </p:cNvPr>
            <p:cNvSpPr txBox="1"/>
            <p:nvPr/>
          </p:nvSpPr>
          <p:spPr>
            <a:xfrm>
              <a:off x="115409" y="6208286"/>
              <a:ext cx="3718695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it-IT" sz="1600" dirty="0">
                  <a:solidFill>
                    <a:schemeClr val="bg1"/>
                  </a:solidFill>
                  <a:latin typeface="Arial Rounded MT Bold" panose="020F0704030504030204" pitchFamily="34" charset="0"/>
                </a:rPr>
                <a:t>PROGETTO RICREA: </a:t>
              </a:r>
            </a:p>
            <a:p>
              <a:pPr algn="ctr"/>
              <a:r>
                <a:rPr lang="it-IT" sz="1600" dirty="0">
                  <a:solidFill>
                    <a:schemeClr val="bg1"/>
                  </a:solidFill>
                  <a:latin typeface="Arial Rounded MT Bold" panose="020F0704030504030204" pitchFamily="34" charset="0"/>
                </a:rPr>
                <a:t>https://www.progetto-ricrea.org/</a:t>
              </a:r>
            </a:p>
          </p:txBody>
        </p:sp>
        <p:pic>
          <p:nvPicPr>
            <p:cNvPr id="7" name="Immagine 16">
              <a:extLst>
                <a:ext uri="{FF2B5EF4-FFF2-40B4-BE49-F238E27FC236}">
                  <a16:creationId xmlns:a16="http://schemas.microsoft.com/office/drawing/2014/main" id="{8F5D9C23-A0EC-2488-09CA-691B4C90AEB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8" y="0"/>
              <a:ext cx="12192003" cy="982921"/>
            </a:xfrm>
            <a:prstGeom prst="rect">
              <a:avLst/>
            </a:prstGeom>
          </p:spPr>
        </p:pic>
        <p:pic>
          <p:nvPicPr>
            <p:cNvPr id="8" name="Immagine 18">
              <a:extLst>
                <a:ext uri="{FF2B5EF4-FFF2-40B4-BE49-F238E27FC236}">
                  <a16:creationId xmlns:a16="http://schemas.microsoft.com/office/drawing/2014/main" id="{0ACA55A3-1917-60D0-9E15-C43CE849175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98239" y="6143348"/>
              <a:ext cx="7993761" cy="71465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563215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>
            <a:extLst>
              <a:ext uri="{FF2B5EF4-FFF2-40B4-BE49-F238E27FC236}">
                <a16:creationId xmlns:a16="http://schemas.microsoft.com/office/drawing/2014/main" id="{1AA24A46-0179-24CD-8A1A-6F7DC51A35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7280" y="759805"/>
            <a:ext cx="10306520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 kern="1200" dirty="0">
                <a:solidFill>
                  <a:srgbClr val="FFFFFF"/>
                </a:solidFill>
                <a:latin typeface="Garamond" panose="02020404030301010803" pitchFamily="18" charset="0"/>
              </a:rPr>
              <a:t>BIOSURFATTANTI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7E4E5FAB-620A-3088-8C09-4AA1006402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45731"/>
            <a:ext cx="3478400" cy="3563159"/>
          </a:xfrm>
        </p:spPr>
        <p:txBody>
          <a:bodyPr vert="horz" lIns="91440" tIns="45720" rIns="91440" bIns="45720" rtlCol="0">
            <a:normAutofit lnSpcReduction="10000"/>
          </a:bodyPr>
          <a:lstStyle/>
          <a:p>
            <a:pPr marL="0" indent="0">
              <a:buNone/>
            </a:pPr>
            <a:endParaRPr lang="en-US" sz="2000" dirty="0">
              <a:latin typeface="Garamond" panose="02020404030301010803" pitchFamily="18" charset="0"/>
            </a:endParaRPr>
          </a:p>
          <a:p>
            <a:pPr marL="0" indent="0">
              <a:buNone/>
            </a:pPr>
            <a:endParaRPr lang="en-US" sz="2000" dirty="0">
              <a:latin typeface="Garamond" panose="02020404030301010803" pitchFamily="18" charset="0"/>
            </a:endParaRPr>
          </a:p>
          <a:p>
            <a:pPr marL="0" indent="0">
              <a:buNone/>
            </a:pPr>
            <a:endParaRPr lang="en-US" sz="2000" dirty="0">
              <a:latin typeface="Garamond" panose="02020404030301010803" pitchFamily="18" charset="0"/>
            </a:endParaRPr>
          </a:p>
          <a:p>
            <a:pPr marL="0" indent="0">
              <a:buNone/>
            </a:pPr>
            <a:endParaRPr lang="en-US" sz="2000" dirty="0">
              <a:latin typeface="Garamond" panose="02020404030301010803" pitchFamily="18" charset="0"/>
            </a:endParaRPr>
          </a:p>
          <a:p>
            <a:pPr marL="0" indent="0">
              <a:buNone/>
            </a:pPr>
            <a:r>
              <a:rPr lang="en-US" sz="2000" dirty="0" err="1">
                <a:latin typeface="Arial Rounded MT Bold" panose="020F0704030504030204" pitchFamily="34" charset="77"/>
              </a:rPr>
              <a:t>A</a:t>
            </a:r>
            <a:r>
              <a:rPr lang="en-US" sz="2000" dirty="0" err="1">
                <a:effectLst/>
                <a:latin typeface="Arial Rounded MT Bold" panose="020F0704030504030204" pitchFamily="34" charset="77"/>
              </a:rPr>
              <a:t>pplicazioni</a:t>
            </a:r>
            <a:r>
              <a:rPr lang="en-US" sz="2000" dirty="0">
                <a:effectLst/>
                <a:latin typeface="Arial Rounded MT Bold" panose="020F0704030504030204" pitchFamily="34" charset="77"/>
              </a:rPr>
              <a:t>:</a:t>
            </a:r>
          </a:p>
          <a:p>
            <a:r>
              <a:rPr lang="en-US" sz="2000" dirty="0" err="1">
                <a:effectLst/>
                <a:latin typeface="Arial Rounded MT Bold" panose="020F0704030504030204" pitchFamily="34" charset="77"/>
              </a:rPr>
              <a:t>Industriali</a:t>
            </a:r>
            <a:endParaRPr lang="en-US" sz="2000" dirty="0">
              <a:effectLst/>
              <a:latin typeface="Arial Rounded MT Bold" panose="020F0704030504030204" pitchFamily="34" charset="77"/>
            </a:endParaRPr>
          </a:p>
          <a:p>
            <a:r>
              <a:rPr lang="en-US" sz="2000" dirty="0" err="1">
                <a:latin typeface="Arial Rounded MT Bold" panose="020F0704030504030204" pitchFamily="34" charset="77"/>
              </a:rPr>
              <a:t>F</a:t>
            </a:r>
            <a:r>
              <a:rPr lang="en-US" sz="2000" dirty="0" err="1">
                <a:effectLst/>
                <a:latin typeface="Arial Rounded MT Bold" panose="020F0704030504030204" pitchFamily="34" charset="77"/>
              </a:rPr>
              <a:t>armaceutiche</a:t>
            </a:r>
            <a:endParaRPr lang="en-US" sz="2000" dirty="0">
              <a:effectLst/>
              <a:latin typeface="Arial Rounded MT Bold" panose="020F0704030504030204" pitchFamily="34" charset="77"/>
            </a:endParaRPr>
          </a:p>
          <a:p>
            <a:r>
              <a:rPr lang="en-US" sz="2000" dirty="0" err="1">
                <a:latin typeface="Arial Rounded MT Bold" panose="020F0704030504030204" pitchFamily="34" charset="77"/>
              </a:rPr>
              <a:t>C</a:t>
            </a:r>
            <a:r>
              <a:rPr lang="en-US" sz="2000" dirty="0" err="1">
                <a:effectLst/>
                <a:latin typeface="Arial Rounded MT Bold" panose="020F0704030504030204" pitchFamily="34" charset="77"/>
              </a:rPr>
              <a:t>osmetiche</a:t>
            </a:r>
            <a:r>
              <a:rPr lang="en-US" sz="2000" dirty="0">
                <a:effectLst/>
                <a:latin typeface="Arial Rounded MT Bold" panose="020F0704030504030204" pitchFamily="34" charset="77"/>
              </a:rPr>
              <a:t> </a:t>
            </a:r>
          </a:p>
          <a:p>
            <a:r>
              <a:rPr lang="en-US" sz="2000" b="1" dirty="0">
                <a:latin typeface="Arial Rounded MT Bold" panose="020F0704030504030204" pitchFamily="34" charset="77"/>
              </a:rPr>
              <a:t>B</a:t>
            </a:r>
            <a:r>
              <a:rPr lang="en-US" sz="2000" b="1" dirty="0">
                <a:effectLst/>
                <a:latin typeface="Arial Rounded MT Bold" panose="020F0704030504030204" pitchFamily="34" charset="77"/>
              </a:rPr>
              <a:t>ioremediation</a:t>
            </a:r>
          </a:p>
          <a:p>
            <a:pPr marL="0"/>
            <a:endParaRPr lang="en-US" sz="1400" dirty="0"/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B8F6FD10-CAED-900B-C075-26E4CC4C5B3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25" r="28494" b="-4"/>
          <a:stretch/>
        </p:blipFill>
        <p:spPr>
          <a:xfrm>
            <a:off x="4724393" y="1707278"/>
            <a:ext cx="2767292" cy="3412571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26E17C27-5034-18A5-1F2A-3FBA225258C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88" r="11313"/>
          <a:stretch/>
        </p:blipFill>
        <p:spPr bwMode="auto">
          <a:xfrm>
            <a:off x="8283231" y="1402581"/>
            <a:ext cx="2767293" cy="3412571"/>
          </a:xfrm>
          <a:prstGeom prst="rect">
            <a:avLst/>
          </a:prstGeom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Segnaposto numero diapositiva 1">
            <a:extLst>
              <a:ext uri="{FF2B5EF4-FFF2-40B4-BE49-F238E27FC236}">
                <a16:creationId xmlns:a16="http://schemas.microsoft.com/office/drawing/2014/main" id="{7E6720D8-17E7-ABC3-AA7E-CBDCF99914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07624" y="6382512"/>
            <a:ext cx="685800" cy="32004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A8A68088-E205-464C-A3AA-883050C709BE}" type="slidenum">
              <a:rPr lang="en-US" sz="1000"/>
              <a:pPr>
                <a:spcAft>
                  <a:spcPts val="600"/>
                </a:spcAft>
              </a:pPr>
              <a:t>9</a:t>
            </a:fld>
            <a:endParaRPr lang="en-US" sz="1000"/>
          </a:p>
        </p:txBody>
      </p:sp>
      <p:sp>
        <p:nvSpPr>
          <p:cNvPr id="9" name="Casella di testo 69">
            <a:extLst>
              <a:ext uri="{FF2B5EF4-FFF2-40B4-BE49-F238E27FC236}">
                <a16:creationId xmlns:a16="http://schemas.microsoft.com/office/drawing/2014/main" id="{F61C3C32-CC75-214D-13F4-1EF781330157}"/>
              </a:ext>
            </a:extLst>
          </p:cNvPr>
          <p:cNvSpPr txBox="1"/>
          <p:nvPr/>
        </p:nvSpPr>
        <p:spPr>
          <a:xfrm>
            <a:off x="4896502" y="5243005"/>
            <a:ext cx="7008245" cy="246221"/>
          </a:xfrm>
          <a:prstGeom prst="rect">
            <a:avLst/>
          </a:prstGeom>
          <a:solidFill>
            <a:prstClr val="white"/>
          </a:solidFill>
          <a:ln>
            <a:noFill/>
          </a:ln>
        </p:spPr>
        <p:txBody>
          <a:bodyPr rot="0" spcFirstLastPara="0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spcAft>
                <a:spcPts val="1000"/>
              </a:spcAft>
            </a:pPr>
            <a:r>
              <a:rPr lang="en-US" sz="1600" i="1" dirty="0">
                <a:solidFill>
                  <a:srgbClr val="44546A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Di-</a:t>
            </a:r>
            <a:r>
              <a:rPr lang="en-US" sz="1600" i="1" dirty="0" err="1">
                <a:solidFill>
                  <a:srgbClr val="44546A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ramnolipide</a:t>
            </a:r>
            <a:r>
              <a:rPr lang="en-US" sz="1600" i="1" dirty="0">
                <a:solidFill>
                  <a:srgbClr val="44546A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(Rha-Rha-C10-C10) e </a:t>
            </a:r>
            <a:r>
              <a:rPr lang="it-IT" sz="1600" i="1" dirty="0">
                <a:solidFill>
                  <a:srgbClr val="44546A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it-IT" sz="1600" i="1" dirty="0">
                <a:solidFill>
                  <a:srgbClr val="44546A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urfattina (Henkel and Hausmann, 2019)</a:t>
            </a:r>
          </a:p>
        </p:txBody>
      </p:sp>
      <p:pic>
        <p:nvPicPr>
          <p:cNvPr id="12" name="Immagine 11">
            <a:extLst>
              <a:ext uri="{FF2B5EF4-FFF2-40B4-BE49-F238E27FC236}">
                <a16:creationId xmlns:a16="http://schemas.microsoft.com/office/drawing/2014/main" id="{AE45DE08-6421-975D-C27F-97BD452EFCA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2424"/>
          <a:stretch/>
        </p:blipFill>
        <p:spPr>
          <a:xfrm>
            <a:off x="838200" y="1480792"/>
            <a:ext cx="1188272" cy="1425063"/>
          </a:xfrm>
          <a:prstGeom prst="rect">
            <a:avLst/>
          </a:prstGeom>
        </p:spPr>
      </p:pic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3D46D462-5A1E-B921-EE1E-28FA5080312C}"/>
              </a:ext>
            </a:extLst>
          </p:cNvPr>
          <p:cNvSpPr txBox="1"/>
          <p:nvPr/>
        </p:nvSpPr>
        <p:spPr>
          <a:xfrm>
            <a:off x="1665154" y="2128884"/>
            <a:ext cx="2651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latin typeface="Arial Rounded MT Bold" panose="020F0704030504030204" pitchFamily="34" charset="77"/>
              </a:rPr>
              <a:t>Porzione idrofobica</a:t>
            </a: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68EC0BB3-31C1-C0F8-978D-480197580D78}"/>
              </a:ext>
            </a:extLst>
          </p:cNvPr>
          <p:cNvSpPr txBox="1"/>
          <p:nvPr/>
        </p:nvSpPr>
        <p:spPr>
          <a:xfrm>
            <a:off x="1668444" y="1535136"/>
            <a:ext cx="26481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latin typeface="Arial Rounded MT Bold" panose="020F0704030504030204" pitchFamily="34" charset="77"/>
              </a:rPr>
              <a:t>Porzione </a:t>
            </a:r>
            <a:r>
              <a:rPr lang="it-IT" dirty="0" err="1">
                <a:latin typeface="Arial Rounded MT Bold" panose="020F0704030504030204" pitchFamily="34" charset="77"/>
              </a:rPr>
              <a:t>idrofilica</a:t>
            </a:r>
            <a:endParaRPr lang="it-IT" dirty="0">
              <a:latin typeface="Arial Rounded MT Bold" panose="020F0704030504030204" pitchFamily="34" charset="77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60123916-989A-65B5-D9A3-5A28810D51A0}"/>
              </a:ext>
            </a:extLst>
          </p:cNvPr>
          <p:cNvGrpSpPr/>
          <p:nvPr/>
        </p:nvGrpSpPr>
        <p:grpSpPr>
          <a:xfrm>
            <a:off x="-8" y="0"/>
            <a:ext cx="12192008" cy="6858000"/>
            <a:chOff x="-8" y="0"/>
            <a:chExt cx="12192008" cy="6858000"/>
          </a:xfrm>
        </p:grpSpPr>
        <p:sp>
          <p:nvSpPr>
            <p:cNvPr id="8" name="Rettangolo 13">
              <a:extLst>
                <a:ext uri="{FF2B5EF4-FFF2-40B4-BE49-F238E27FC236}">
                  <a16:creationId xmlns:a16="http://schemas.microsoft.com/office/drawing/2014/main" id="{0A32CF46-FB4E-08BB-B0A5-16F676A1C2E0}"/>
                </a:ext>
              </a:extLst>
            </p:cNvPr>
            <p:cNvSpPr/>
            <p:nvPr/>
          </p:nvSpPr>
          <p:spPr>
            <a:xfrm>
              <a:off x="0" y="6143348"/>
              <a:ext cx="12191999" cy="714652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0" name="CasellaDiTesto 14">
              <a:extLst>
                <a:ext uri="{FF2B5EF4-FFF2-40B4-BE49-F238E27FC236}">
                  <a16:creationId xmlns:a16="http://schemas.microsoft.com/office/drawing/2014/main" id="{2A79FD9A-2430-57F1-D74C-B8D665E282B5}"/>
                </a:ext>
              </a:extLst>
            </p:cNvPr>
            <p:cNvSpPr txBox="1"/>
            <p:nvPr/>
          </p:nvSpPr>
          <p:spPr>
            <a:xfrm>
              <a:off x="115409" y="6208286"/>
              <a:ext cx="3718695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it-IT" sz="1600" dirty="0">
                  <a:solidFill>
                    <a:schemeClr val="bg1"/>
                  </a:solidFill>
                  <a:latin typeface="Arial Rounded MT Bold" panose="020F0704030504030204" pitchFamily="34" charset="0"/>
                </a:rPr>
                <a:t>PROGETTO RICREA: </a:t>
              </a:r>
            </a:p>
            <a:p>
              <a:pPr algn="ctr"/>
              <a:r>
                <a:rPr lang="it-IT" sz="1600" dirty="0">
                  <a:solidFill>
                    <a:schemeClr val="bg1"/>
                  </a:solidFill>
                  <a:latin typeface="Arial Rounded MT Bold" panose="020F0704030504030204" pitchFamily="34" charset="0"/>
                </a:rPr>
                <a:t>https://www.progetto-ricrea.org/</a:t>
              </a:r>
            </a:p>
          </p:txBody>
        </p:sp>
        <p:pic>
          <p:nvPicPr>
            <p:cNvPr id="11" name="Immagine 16">
              <a:extLst>
                <a:ext uri="{FF2B5EF4-FFF2-40B4-BE49-F238E27FC236}">
                  <a16:creationId xmlns:a16="http://schemas.microsoft.com/office/drawing/2014/main" id="{7A92390D-1050-BA2F-6C75-4A92C215C66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8" y="0"/>
              <a:ext cx="12192003" cy="982921"/>
            </a:xfrm>
            <a:prstGeom prst="rect">
              <a:avLst/>
            </a:prstGeom>
          </p:spPr>
        </p:pic>
        <p:pic>
          <p:nvPicPr>
            <p:cNvPr id="15" name="Immagine 18">
              <a:extLst>
                <a:ext uri="{FF2B5EF4-FFF2-40B4-BE49-F238E27FC236}">
                  <a16:creationId xmlns:a16="http://schemas.microsoft.com/office/drawing/2014/main" id="{4BE1828B-8E91-770C-AEA7-6FB6CE42E8B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98239" y="6143348"/>
              <a:ext cx="7993761" cy="71465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83398969"/>
      </p:ext>
    </p:extLst>
  </p:cSld>
  <p:clrMapOvr>
    <a:masterClrMapping/>
  </p:clrMapOvr>
</p:sld>
</file>

<file path=ppt/theme/theme1.xml><?xml version="1.0" encoding="utf-8"?>
<a:theme xmlns:a="http://schemas.openxmlformats.org/drawingml/2006/main" name="USEFUL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USEFUL" id="{0367DDE3-5B16-4412-BF0E-D26BA5CE9DEF}" vid="{8702FF65-E309-405F-A242-84BB2392043C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USEFUL</Template>
  <TotalTime>2411</TotalTime>
  <Words>750</Words>
  <Application>Microsoft Macintosh PowerPoint</Application>
  <PresentationFormat>Widescreen</PresentationFormat>
  <Paragraphs>214</Paragraphs>
  <Slides>21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7" baseType="lpstr">
      <vt:lpstr>Arial</vt:lpstr>
      <vt:lpstr>Arial Rounded MT Bold</vt:lpstr>
      <vt:lpstr>Calibri</vt:lpstr>
      <vt:lpstr>Calibri Light</vt:lpstr>
      <vt:lpstr>Garamond</vt:lpstr>
      <vt:lpstr>USEFUL</vt:lpstr>
      <vt:lpstr>PowerPoint Presentation</vt:lpstr>
      <vt:lpstr>PowerPoint Presentation</vt:lpstr>
      <vt:lpstr>PowerPoint Presentation</vt:lpstr>
      <vt:lpstr>Preparazione degli scarti</vt:lpstr>
      <vt:lpstr>Scarti cerealicoli:  le materie prime</vt:lpstr>
      <vt:lpstr>Prove preliminari: screening di microorganismi modello</vt:lpstr>
      <vt:lpstr>Metodo colturale: inoculo da working cell bank</vt:lpstr>
      <vt:lpstr>Prove di crescita su scarti agricoli</vt:lpstr>
      <vt:lpstr>BIOSURFATTANTI</vt:lpstr>
      <vt:lpstr>Prove preliminari di produzione su scarti agricoli</vt:lpstr>
      <vt:lpstr>Prove preliminari di produzione su scarti agricoli</vt:lpstr>
      <vt:lpstr>Screening di microorganismi modello: Risultati</vt:lpstr>
      <vt:lpstr>L’uso degli scarti come terreno di coltura: Pseudomonas aeruginosa</vt:lpstr>
      <vt:lpstr>Time-course: studio della produttività su BCS388</vt:lpstr>
      <vt:lpstr>Implementazione della produzione</vt:lpstr>
      <vt:lpstr>Prove con pre-coltura in Luria-Bertani broth</vt:lpstr>
      <vt:lpstr>Confronto con terreni industriali</vt:lpstr>
      <vt:lpstr>Bacillus subtilis: uno studio preliminare</vt:lpstr>
      <vt:lpstr>Comparazione dei costi</vt:lpstr>
      <vt:lpstr>Conclusioni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Cecilia Rizzo</dc:creator>
  <cp:lastModifiedBy>Fabrizio Beltrametti</cp:lastModifiedBy>
  <cp:revision>73</cp:revision>
  <dcterms:created xsi:type="dcterms:W3CDTF">2021-04-01T07:35:45Z</dcterms:created>
  <dcterms:modified xsi:type="dcterms:W3CDTF">2023-10-27T09:08:49Z</dcterms:modified>
</cp:coreProperties>
</file>