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docx" ContentType="application/vnd.openxmlformats-officedocument.wordprocessingml.documen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367" r:id="rId3"/>
    <p:sldId id="257" r:id="rId4"/>
    <p:sldId id="500" r:id="rId5"/>
    <p:sldId id="490" r:id="rId6"/>
    <p:sldId id="526" r:id="rId7"/>
    <p:sldId id="521" r:id="rId8"/>
    <p:sldId id="1140" r:id="rId9"/>
    <p:sldId id="516" r:id="rId10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655"/>
    <p:restoredTop sz="94680"/>
  </p:normalViewPr>
  <p:slideViewPr>
    <p:cSldViewPr snapToGrid="0" snapToObjects="1">
      <p:cViewPr varScale="1">
        <p:scale>
          <a:sx n="104" d="100"/>
          <a:sy n="104" d="100"/>
        </p:scale>
        <p:origin x="-216" y="-1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Relationship Id="rId2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732A6F-3F08-004F-AC3C-FB57E1E7E060}" type="datetimeFigureOut">
              <a:rPr lang="it-IT" smtClean="0"/>
              <a:t>27/10/23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F4127A-531E-6545-995B-1D21C8E9291D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4566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F4127A-531E-6545-995B-1D21C8E9291D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80899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684F5F4D-BEFF-7D43-AFFF-461621180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xmlns="" id="{AE90727C-601C-454D-85E3-6AFA83F3AE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xmlns="" id="{3C533F52-2557-CD4D-BB87-1DD24BE82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D7F39-46F8-1742-B714-5ED1EA3088BA}" type="datetimeFigureOut">
              <a:rPr lang="it-IT" smtClean="0"/>
              <a:t>27/10/23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xmlns="" id="{BE4E00D5-ACE3-AE4B-99F3-E2C36D6AD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xmlns="" id="{7808E523-9F0D-6348-A062-6CB7FE41E3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D87F0-7911-5342-A08D-DC60D8005C7E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811859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DEC6F334-31F1-5C46-A35A-9FA78FAE7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xmlns="" id="{F77F70D5-18A6-CA41-8E08-064CE61D94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xmlns="" id="{EE07EE0E-9DE5-E445-91D3-BE73FAD40F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D7F39-46F8-1742-B714-5ED1EA3088BA}" type="datetimeFigureOut">
              <a:rPr lang="it-IT" smtClean="0"/>
              <a:t>27/10/23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xmlns="" id="{2702A690-26F1-5047-B4F6-DE71118182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xmlns="" id="{E8A49467-86AC-6844-B8A8-6A0D3594E3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D87F0-7911-5342-A08D-DC60D8005C7E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62089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xmlns="" id="{4298B65E-EEB7-8E4E-A407-F5DFE60E59B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xmlns="" id="{DF9931BC-CE61-D848-BCD1-60C05FA0B2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xmlns="" id="{5DE94089-B1FF-0945-A640-B01D588B72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D7F39-46F8-1742-B714-5ED1EA3088BA}" type="datetimeFigureOut">
              <a:rPr lang="it-IT" smtClean="0"/>
              <a:t>27/10/23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xmlns="" id="{91860504-3F51-3742-BC4F-1B4AEAAA2F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xmlns="" id="{A8E53D8C-A8BB-654D-9855-192B873CF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D87F0-7911-5342-A08D-DC60D8005C7E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22063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945C3551-C72B-D04B-B1F5-AF0A74B0BD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AB8EF18C-7B25-D54C-95FB-71150F88DC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xmlns="" id="{AAEC711D-716E-3C4C-B9E0-9696D5D8CD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D7F39-46F8-1742-B714-5ED1EA3088BA}" type="datetimeFigureOut">
              <a:rPr lang="it-IT" smtClean="0"/>
              <a:t>27/10/23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xmlns="" id="{165371AC-80FC-CB41-AB57-96AA041D5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xmlns="" id="{C73BFDFF-5201-AA4E-953D-6E9A5D7AE0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D87F0-7911-5342-A08D-DC60D8005C7E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473759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8C442DA7-6A78-CC4E-9688-3354CCBCD0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xmlns="" id="{70314669-E401-BD4C-8634-EF7761ADF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xmlns="" id="{9EAB7332-7B8D-6F49-A110-4813F4E2C5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D7F39-46F8-1742-B714-5ED1EA3088BA}" type="datetimeFigureOut">
              <a:rPr lang="it-IT" smtClean="0"/>
              <a:t>27/10/23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xmlns="" id="{3A3226D7-B01C-B149-B51F-E4F89E09E5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xmlns="" id="{A8BBA0B3-9157-264E-AF10-D560E61FC8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D87F0-7911-5342-A08D-DC60D8005C7E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39514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4220B748-40C6-3443-9860-8048E7D420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6B435144-7649-E942-AF89-63C1360774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xmlns="" id="{DF09DE99-74AE-1544-AAC0-D94B47FF98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xmlns="" id="{B9B45550-B76C-644F-8904-B0B5506760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D7F39-46F8-1742-B714-5ED1EA3088BA}" type="datetimeFigureOut">
              <a:rPr lang="it-IT" smtClean="0"/>
              <a:t>27/10/23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xmlns="" id="{4F96126F-8827-4440-BCAC-94AC4C59D3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xmlns="" id="{779C65C1-EC42-3246-BDA1-7D6DF2D02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D87F0-7911-5342-A08D-DC60D8005C7E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22814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726337E7-2BB1-5A4A-AFF5-5F5F837067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xmlns="" id="{213A79E9-E03E-944A-9F3A-5D8E1E7EF3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xmlns="" id="{5FC501DC-E7C1-7F47-B3D1-1F230099C0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xmlns="" id="{377344C2-CD09-3046-8E21-D815E7A3F8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xmlns="" id="{25121708-52DC-234D-9A25-8EA4F7FCF3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xmlns="" id="{ADE3917C-988A-0241-8651-520473AE6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D7F39-46F8-1742-B714-5ED1EA3088BA}" type="datetimeFigureOut">
              <a:rPr lang="it-IT" smtClean="0"/>
              <a:t>27/10/23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xmlns="" id="{D2B89328-1968-1241-BD62-069172784B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xmlns="" id="{F52655EC-AB5D-7E41-A03D-40480BEDBD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D87F0-7911-5342-A08D-DC60D8005C7E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68690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9A2A0C1A-F934-AB43-B38C-9A54CEB03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xmlns="" id="{7097B499-8CCB-F147-81EC-238A1989CC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D7F39-46F8-1742-B714-5ED1EA3088BA}" type="datetimeFigureOut">
              <a:rPr lang="it-IT" smtClean="0"/>
              <a:t>27/10/23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xmlns="" id="{B0F82C14-C019-4940-BBB9-EA57506D17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xmlns="" id="{48A7A912-CE23-C04B-B36C-7B63FDB53E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D87F0-7911-5342-A08D-DC60D8005C7E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28844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xmlns="" id="{A8CEA612-54CF-614F-B38F-0CF45F1278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D7F39-46F8-1742-B714-5ED1EA3088BA}" type="datetimeFigureOut">
              <a:rPr lang="it-IT" smtClean="0"/>
              <a:t>27/10/23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xmlns="" id="{1CFA7C18-A843-B947-A2BB-3AD627F24B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xmlns="" id="{3352C880-52E3-AC43-8279-DD0035538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D87F0-7911-5342-A08D-DC60D8005C7E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711590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43D2DCF6-656C-9E40-9217-DC9DAB64E2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FD5B7EA6-8632-964C-9518-1CE2BF3D16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xmlns="" id="{DBB708D0-66C2-9A43-89A2-BF4244FFCE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xmlns="" id="{B1B97FA7-671E-9345-A89B-6D93CFA73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D7F39-46F8-1742-B714-5ED1EA3088BA}" type="datetimeFigureOut">
              <a:rPr lang="it-IT" smtClean="0"/>
              <a:t>27/10/23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xmlns="" id="{2DE1D717-3A44-1F4F-ABDC-AF93FD726E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xmlns="" id="{E70165BB-A45A-E64F-9E3E-180F594FC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D87F0-7911-5342-A08D-DC60D8005C7E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90815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5AB8E337-61E0-0246-94F4-E4EF1F3BB6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xmlns="" id="{20823C2E-1621-7A48-8092-0539085ED4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xmlns="" id="{4DDD1A80-A7CA-0A4C-B81B-1282E2DEC6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xmlns="" id="{719649B5-334F-9C45-A99D-9615906B5F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D7F39-46F8-1742-B714-5ED1EA3088BA}" type="datetimeFigureOut">
              <a:rPr lang="it-IT" smtClean="0"/>
              <a:t>27/10/23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xmlns="" id="{C41FC68B-FB3B-6C43-8B59-923CA4D6D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xmlns="" id="{DD3C5898-043D-4543-86B2-FD4C3B0F5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D87F0-7911-5342-A08D-DC60D8005C7E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96659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xmlns="" id="{CC768AB8-4581-D34B-8AA0-F283A39832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xmlns="" id="{184F3D99-78AA-1A44-9562-972B47142D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xmlns="" id="{6DF9BE96-FEC4-8F4D-8434-6FFD19D220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D7F39-46F8-1742-B714-5ED1EA3088BA}" type="datetimeFigureOut">
              <a:rPr lang="it-IT" smtClean="0"/>
              <a:t>27/10/23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xmlns="" id="{6353020E-2799-6140-B476-595D355F50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xmlns="" id="{FF471A63-6C44-F741-8CD7-9DBF28AE41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ED87F0-7911-5342-A08D-DC60D8005C7E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84174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3" Type="http://schemas.openxmlformats.org/officeDocument/2006/relationships/image" Target="../media/image6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4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1" Type="http://schemas.openxmlformats.org/officeDocument/2006/relationships/package" Target="../embeddings/Documento_di_Microsoft_Word2.docx"/><Relationship Id="rId12" Type="http://schemas.openxmlformats.org/officeDocument/2006/relationships/image" Target="../media/image14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<Relationship Id="rId4" Type="http://schemas.openxmlformats.org/officeDocument/2006/relationships/image" Target="../media/image15.png"/><Relationship Id="rId5" Type="http://schemas.openxmlformats.org/officeDocument/2006/relationships/image" Target="../media/image16.emf"/><Relationship Id="rId6" Type="http://schemas.openxmlformats.org/officeDocument/2006/relationships/image" Target="../media/image10.png"/><Relationship Id="rId7" Type="http://schemas.openxmlformats.org/officeDocument/2006/relationships/oleObject" Target="../embeddings/oleObject1.bin"/><Relationship Id="rId8" Type="http://schemas.openxmlformats.org/officeDocument/2006/relationships/package" Target="../embeddings/Documento_di_Microsoft_Word1.docx"/><Relationship Id="rId9" Type="http://schemas.openxmlformats.org/officeDocument/2006/relationships/image" Target="../media/image13.emf"/><Relationship Id="rId10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jpg"/><Relationship Id="rId5" Type="http://schemas.openxmlformats.org/officeDocument/2006/relationships/image" Target="../media/image20.jpg"/><Relationship Id="rId6" Type="http://schemas.openxmlformats.org/officeDocument/2006/relationships/image" Target="../media/image21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xmlns="" id="{36362666-045A-2441-B37B-22BA01DE4A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8447314" cy="6858000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xmlns="" id="{D424AC9D-F7B4-8046-A9C6-461075F74D96}"/>
              </a:ext>
            </a:extLst>
          </p:cNvPr>
          <p:cNvSpPr txBox="1"/>
          <p:nvPr/>
        </p:nvSpPr>
        <p:spPr>
          <a:xfrm>
            <a:off x="8528028" y="1115276"/>
            <a:ext cx="37446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dirty="0"/>
              <a:t>Produzione di Biochar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xmlns="" id="{E47781C2-083A-BF44-ADA9-41719A1C8EDF}"/>
              </a:ext>
            </a:extLst>
          </p:cNvPr>
          <p:cNvSpPr txBox="1"/>
          <p:nvPr/>
        </p:nvSpPr>
        <p:spPr>
          <a:xfrm>
            <a:off x="8528028" y="6110001"/>
            <a:ext cx="35832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dirty="0"/>
              <a:t>CENTRO FIERA DEL GARDA</a:t>
            </a:r>
          </a:p>
          <a:p>
            <a:pPr algn="ctr"/>
            <a:r>
              <a:rPr lang="it-IT" sz="1200" dirty="0"/>
              <a:t>Montichiari (BS)</a:t>
            </a:r>
          </a:p>
          <a:p>
            <a:pPr algn="ctr"/>
            <a:r>
              <a:rPr lang="it-IT" sz="1200" dirty="0"/>
              <a:t>27 Ottobre 2023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xmlns="" id="{D00A47C3-82AE-1F40-A8F5-4876ED99D57B}"/>
              </a:ext>
            </a:extLst>
          </p:cNvPr>
          <p:cNvSpPr txBox="1"/>
          <p:nvPr/>
        </p:nvSpPr>
        <p:spPr>
          <a:xfrm>
            <a:off x="8447314" y="2205854"/>
            <a:ext cx="3744685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dirty="0"/>
              <a:t>Francesco Primo Vaccari</a:t>
            </a:r>
          </a:p>
          <a:p>
            <a:pPr algn="ctr"/>
            <a:endParaRPr lang="it-IT" sz="2000" dirty="0"/>
          </a:p>
          <a:p>
            <a:pPr algn="ctr"/>
            <a:endParaRPr lang="it-IT" sz="2000" dirty="0"/>
          </a:p>
          <a:p>
            <a:pPr algn="ctr"/>
            <a:r>
              <a:rPr lang="it-IT" sz="1200" dirty="0"/>
              <a:t>Consiglio Nazionale delle Ricerche </a:t>
            </a:r>
          </a:p>
          <a:p>
            <a:pPr algn="ctr"/>
            <a:r>
              <a:rPr lang="it-IT" sz="1200" dirty="0"/>
              <a:t>Istituto per la </a:t>
            </a:r>
            <a:r>
              <a:rPr lang="it-IT" sz="1200" dirty="0" err="1"/>
              <a:t>BioEconomia</a:t>
            </a:r>
            <a:endParaRPr lang="it-IT" sz="1200" dirty="0"/>
          </a:p>
          <a:p>
            <a:pPr algn="ctr"/>
            <a:r>
              <a:rPr lang="it-IT" sz="1200" dirty="0"/>
              <a:t>CNR-IBE</a:t>
            </a:r>
          </a:p>
          <a:p>
            <a:pPr algn="ctr"/>
            <a:endParaRPr lang="it-IT" sz="1200" dirty="0"/>
          </a:p>
          <a:p>
            <a:pPr algn="ctr"/>
            <a:r>
              <a:rPr lang="it-IT" sz="1200" dirty="0"/>
              <a:t>Associazione Italiana Biochar</a:t>
            </a:r>
          </a:p>
          <a:p>
            <a:pPr algn="ctr"/>
            <a:r>
              <a:rPr lang="it-IT" sz="1200" dirty="0"/>
              <a:t>ICHAR</a:t>
            </a:r>
          </a:p>
          <a:p>
            <a:pPr algn="ctr"/>
            <a:endParaRPr lang="it-IT" sz="2000" dirty="0"/>
          </a:p>
        </p:txBody>
      </p:sp>
      <p:pic>
        <p:nvPicPr>
          <p:cNvPr id="2" name="Immagine 3" descr="logo_small_png.png">
            <a:extLst>
              <a:ext uri="{FF2B5EF4-FFF2-40B4-BE49-F238E27FC236}">
                <a16:creationId xmlns:a16="http://schemas.microsoft.com/office/drawing/2014/main" xmlns="" id="{CC9BE861-84CF-14F4-819A-87627188E8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6239" y="4857368"/>
            <a:ext cx="697515" cy="721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2" descr="download (3).png">
            <a:extLst>
              <a:ext uri="{FF2B5EF4-FFF2-40B4-BE49-F238E27FC236}">
                <a16:creationId xmlns:a16="http://schemas.microsoft.com/office/drawing/2014/main" xmlns="" id="{36F1DB2D-5124-C2BD-1C7F-F199487780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3670" y="4644762"/>
            <a:ext cx="993296" cy="853742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xmlns="" id="{8F2C546C-7DC2-7226-3FA9-0D90325156C5}"/>
              </a:ext>
            </a:extLst>
          </p:cNvPr>
          <p:cNvSpPr txBox="1"/>
          <p:nvPr/>
        </p:nvSpPr>
        <p:spPr>
          <a:xfrm>
            <a:off x="8528028" y="5891623"/>
            <a:ext cx="35832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/>
              <a:t>PROGETTO RICREA</a:t>
            </a:r>
          </a:p>
        </p:txBody>
      </p:sp>
    </p:spTree>
    <p:extLst>
      <p:ext uri="{BB962C8B-B14F-4D97-AF65-F5344CB8AC3E}">
        <p14:creationId xmlns:p14="http://schemas.microsoft.com/office/powerpoint/2010/main" val="40194616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Immagine 3" descr="Schermata 2019-03-04 alle 20.28.18.png">
            <a:extLst>
              <a:ext uri="{FF2B5EF4-FFF2-40B4-BE49-F238E27FC236}">
                <a16:creationId xmlns:a16="http://schemas.microsoft.com/office/drawing/2014/main" xmlns="" id="{F28CEA6B-FAF4-6445-B410-EB3735DCB6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7296" y="0"/>
            <a:ext cx="8136411" cy="4459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0" name="CasellaDiTesto 5">
            <a:extLst>
              <a:ext uri="{FF2B5EF4-FFF2-40B4-BE49-F238E27FC236}">
                <a16:creationId xmlns:a16="http://schemas.microsoft.com/office/drawing/2014/main" xmlns="" id="{10A7BA5F-23B2-5242-A9D7-AE3DC3E7CE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2426" y="120651"/>
            <a:ext cx="89222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it-IT" sz="2400" dirty="0">
                <a:latin typeface="Century Gothic" panose="020B0502020202020204" pitchFamily="34" charset="0"/>
              </a:rPr>
              <a:t>15 anni di ricerche sul biochar </a:t>
            </a:r>
          </a:p>
        </p:txBody>
      </p:sp>
      <p:sp>
        <p:nvSpPr>
          <p:cNvPr id="8" name="Rettangolo 5">
            <a:extLst>
              <a:ext uri="{FF2B5EF4-FFF2-40B4-BE49-F238E27FC236}">
                <a16:creationId xmlns:a16="http://schemas.microsoft.com/office/drawing/2014/main" xmlns="" id="{C8A66ED2-3722-1145-96EF-86753D8FB4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62" y="4753293"/>
            <a:ext cx="4019675" cy="1169551"/>
          </a:xfrm>
          <a:prstGeom prst="rect">
            <a:avLst/>
          </a:prstGeom>
          <a:noFill/>
          <a:ln>
            <a:noFill/>
          </a:ln>
          <a:effectLst>
            <a:softEdge rad="533400"/>
          </a:effec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  <a:defRPr/>
            </a:pPr>
            <a:r>
              <a:rPr lang="it-IT" altLang="it-IT" sz="1400" dirty="0">
                <a:latin typeface="Century Gothic" panose="020B0502020202020204" pitchFamily="34" charset="0"/>
              </a:rPr>
              <a:t>Grano; 2007, 2009, 2010, 2019</a:t>
            </a:r>
          </a:p>
          <a:p>
            <a:pPr eaLnBrk="1" hangingPunct="1">
              <a:buFont typeface="Arial" panose="020B0604020202020204" pitchFamily="34" charset="0"/>
              <a:buChar char="•"/>
              <a:defRPr/>
            </a:pPr>
            <a:r>
              <a:rPr lang="it-IT" altLang="it-IT" sz="1400" dirty="0">
                <a:latin typeface="Century Gothic" panose="020B0502020202020204" pitchFamily="34" charset="0"/>
              </a:rPr>
              <a:t>Riso; 2010</a:t>
            </a:r>
          </a:p>
          <a:p>
            <a:pPr eaLnBrk="1" hangingPunct="1">
              <a:buFont typeface="Arial" panose="020B0604020202020204" pitchFamily="34" charset="0"/>
              <a:buChar char="•"/>
              <a:defRPr/>
            </a:pPr>
            <a:r>
              <a:rPr lang="it-IT" altLang="it-IT" sz="1400" dirty="0">
                <a:latin typeface="Century Gothic" panose="020B0502020202020204" pitchFamily="34" charset="0"/>
              </a:rPr>
              <a:t>Pomodoro da industria; 2015</a:t>
            </a:r>
          </a:p>
          <a:p>
            <a:pPr eaLnBrk="1" hangingPunct="1">
              <a:buFont typeface="Arial" panose="020B0604020202020204" pitchFamily="34" charset="0"/>
              <a:buChar char="•"/>
              <a:defRPr/>
            </a:pPr>
            <a:r>
              <a:rPr lang="it-IT" altLang="it-IT" sz="1400" dirty="0">
                <a:latin typeface="Century Gothic" panose="020B0502020202020204" pitchFamily="34" charset="0"/>
              </a:rPr>
              <a:t>Vite; 2009, 2019</a:t>
            </a:r>
          </a:p>
          <a:p>
            <a:pPr eaLnBrk="1" hangingPunct="1">
              <a:buFont typeface="Arial" panose="020B0604020202020204" pitchFamily="34" charset="0"/>
              <a:buChar char="•"/>
              <a:defRPr/>
            </a:pPr>
            <a:r>
              <a:rPr lang="it-IT" altLang="it-IT" sz="1400" dirty="0">
                <a:latin typeface="Century Gothic" panose="020B0502020202020204" pitchFamily="34" charset="0"/>
              </a:rPr>
              <a:t>Loietto; 2008, 2009</a:t>
            </a: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xmlns="" id="{D2BD9FA7-D60C-5B4E-9659-08AE7AA56F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0515" y="4755786"/>
            <a:ext cx="3879013" cy="954107"/>
          </a:xfrm>
          <a:prstGeom prst="rect">
            <a:avLst/>
          </a:prstGeom>
          <a:noFill/>
          <a:ln>
            <a:noFill/>
          </a:ln>
          <a:effectLst>
            <a:softEdge rad="533400"/>
          </a:effec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  <a:defRPr/>
            </a:pPr>
            <a:r>
              <a:rPr lang="it-IT" altLang="it-IT" sz="1400" dirty="0">
                <a:latin typeface="Century Gothic" panose="020B0502020202020204" pitchFamily="34" charset="0"/>
              </a:rPr>
              <a:t>Pioppo da biomassa; 2012</a:t>
            </a:r>
          </a:p>
          <a:p>
            <a:pPr eaLnBrk="1" hangingPunct="1">
              <a:buFont typeface="Arial" panose="020B0604020202020204" pitchFamily="34" charset="0"/>
              <a:buChar char="•"/>
              <a:defRPr/>
            </a:pPr>
            <a:r>
              <a:rPr lang="it-IT" altLang="it-IT" sz="1400" dirty="0">
                <a:latin typeface="Century Gothic" panose="020B0502020202020204" pitchFamily="34" charset="0"/>
              </a:rPr>
              <a:t>Colture in vitro; 2013</a:t>
            </a:r>
          </a:p>
          <a:p>
            <a:pPr eaLnBrk="1" hangingPunct="1">
              <a:buFont typeface="Arial" panose="020B0604020202020204" pitchFamily="34" charset="0"/>
              <a:buChar char="•"/>
              <a:defRPr/>
            </a:pPr>
            <a:r>
              <a:rPr lang="it-IT" altLang="it-IT" sz="1400" dirty="0">
                <a:latin typeface="Century Gothic" panose="020B0502020202020204" pitchFamily="34" charset="0"/>
              </a:rPr>
              <a:t>Colture in vivaio; 2012</a:t>
            </a:r>
          </a:p>
          <a:p>
            <a:pPr eaLnBrk="1" hangingPunct="1">
              <a:buFont typeface="Arial" panose="020B0604020202020204" pitchFamily="34" charset="0"/>
              <a:buChar char="•"/>
              <a:defRPr/>
            </a:pPr>
            <a:r>
              <a:rPr lang="it-IT" altLang="it-IT" sz="1400" dirty="0">
                <a:latin typeface="Century Gothic" panose="020B0502020202020204" pitchFamily="34" charset="0"/>
              </a:rPr>
              <a:t>Reflui zootecnici; 2019 </a:t>
            </a:r>
          </a:p>
        </p:txBody>
      </p:sp>
      <p:pic>
        <p:nvPicPr>
          <p:cNvPr id="2" name="Immagine 1" descr="download (3).png">
            <a:extLst>
              <a:ext uri="{FF2B5EF4-FFF2-40B4-BE49-F238E27FC236}">
                <a16:creationId xmlns:a16="http://schemas.microsoft.com/office/drawing/2014/main" xmlns="" id="{17D28822-3F50-EAF3-8AB4-CCA764E21C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0" y="0"/>
            <a:ext cx="993296" cy="853742"/>
          </a:xfrm>
          <a:prstGeom prst="rect">
            <a:avLst/>
          </a:prstGeom>
        </p:spPr>
      </p:pic>
      <p:pic>
        <p:nvPicPr>
          <p:cNvPr id="3" name="Immagine 3" descr="logo_small_png.png">
            <a:extLst>
              <a:ext uri="{FF2B5EF4-FFF2-40B4-BE49-F238E27FC236}">
                <a16:creationId xmlns:a16="http://schemas.microsoft.com/office/drawing/2014/main" xmlns="" id="{23E18B9C-5A93-3BBF-9990-6A0517A7E1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449" y="66364"/>
            <a:ext cx="697515" cy="721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tangolo 1">
            <a:extLst>
              <a:ext uri="{FF2B5EF4-FFF2-40B4-BE49-F238E27FC236}">
                <a16:creationId xmlns:a16="http://schemas.microsoft.com/office/drawing/2014/main" xmlns="" id="{BA2AD4F9-3865-9A7B-AB02-77B9478B5F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6406" y="4753293"/>
            <a:ext cx="738437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it-IT" sz="1400" dirty="0">
                <a:latin typeface="Century Gothic" panose="020B0502020202020204" pitchFamily="34" charset="0"/>
              </a:rPr>
              <a:t>IBE </a:t>
            </a:r>
            <a:r>
              <a:rPr lang="en-GB" altLang="it-IT" sz="1400" dirty="0" err="1">
                <a:latin typeface="Century Gothic" panose="020B0502020202020204" pitchFamily="34" charset="0"/>
              </a:rPr>
              <a:t>è</a:t>
            </a:r>
            <a:r>
              <a:rPr lang="en-GB" altLang="it-IT" sz="1400" dirty="0">
                <a:latin typeface="Century Gothic" panose="020B0502020202020204" pitchFamily="34" charset="0"/>
              </a:rPr>
              <a:t> </a:t>
            </a:r>
            <a:r>
              <a:rPr lang="en-GB" altLang="it-IT" sz="1400" dirty="0" err="1">
                <a:latin typeface="Century Gothic" panose="020B0502020202020204" pitchFamily="34" charset="0"/>
              </a:rPr>
              <a:t>tra</a:t>
            </a:r>
            <a:r>
              <a:rPr lang="en-GB" altLang="it-IT" sz="1400" dirty="0">
                <a:latin typeface="Century Gothic" panose="020B0502020202020204" pitchFamily="34" charset="0"/>
              </a:rPr>
              <a:t> </a:t>
            </a:r>
            <a:r>
              <a:rPr lang="en-GB" altLang="it-IT" sz="1400" dirty="0" err="1">
                <a:latin typeface="Century Gothic" panose="020B0502020202020204" pitchFamily="34" charset="0"/>
              </a:rPr>
              <a:t>i</a:t>
            </a:r>
            <a:r>
              <a:rPr lang="en-GB" altLang="it-IT" sz="1400" dirty="0">
                <a:latin typeface="Century Gothic" panose="020B0502020202020204" pitchFamily="34" charset="0"/>
              </a:rPr>
              <a:t> </a:t>
            </a:r>
            <a:r>
              <a:rPr lang="en-GB" altLang="it-IT" sz="1400" dirty="0" err="1">
                <a:latin typeface="Century Gothic" panose="020B0502020202020204" pitchFamily="34" charset="0"/>
              </a:rPr>
              <a:t>fondatori</a:t>
            </a:r>
            <a:r>
              <a:rPr lang="en-GB" altLang="it-IT" sz="1400" dirty="0">
                <a:latin typeface="Century Gothic" panose="020B0502020202020204" pitchFamily="34" charset="0"/>
              </a:rPr>
              <a:t> </a:t>
            </a:r>
            <a:r>
              <a:rPr lang="en-GB" altLang="it-IT" sz="1400" dirty="0" err="1">
                <a:latin typeface="Century Gothic" panose="020B0502020202020204" pitchFamily="34" charset="0"/>
              </a:rPr>
              <a:t>dell</a:t>
            </a:r>
            <a:r>
              <a:rPr lang="en-GB" altLang="en-GB" sz="1400" dirty="0" err="1">
                <a:latin typeface="Century Gothic" panose="020B0502020202020204" pitchFamily="34" charset="0"/>
              </a:rPr>
              <a:t>’</a:t>
            </a:r>
            <a:r>
              <a:rPr lang="en-GB" altLang="it-IT" sz="1400" dirty="0" err="1">
                <a:latin typeface="Century Gothic" panose="020B0502020202020204" pitchFamily="34" charset="0"/>
              </a:rPr>
              <a:t>Associazione</a:t>
            </a:r>
            <a:r>
              <a:rPr lang="en-GB" altLang="it-IT" sz="1400" dirty="0">
                <a:latin typeface="Century Gothic" panose="020B0502020202020204" pitchFamily="34" charset="0"/>
              </a:rPr>
              <a:t> </a:t>
            </a:r>
            <a:r>
              <a:rPr lang="en-GB" altLang="it-IT" sz="1400" dirty="0" err="1">
                <a:latin typeface="Century Gothic" panose="020B0502020202020204" pitchFamily="34" charset="0"/>
              </a:rPr>
              <a:t>Italiana</a:t>
            </a:r>
            <a:r>
              <a:rPr lang="en-GB" altLang="it-IT" sz="1400" dirty="0">
                <a:latin typeface="Century Gothic" panose="020B0502020202020204" pitchFamily="34" charset="0"/>
              </a:rPr>
              <a:t> Biochar (</a:t>
            </a:r>
            <a:r>
              <a:rPr lang="en-GB" altLang="it-IT" sz="1400" dirty="0" err="1">
                <a:latin typeface="Century Gothic" panose="020B0502020202020204" pitchFamily="34" charset="0"/>
              </a:rPr>
              <a:t>Ichar</a:t>
            </a:r>
            <a:r>
              <a:rPr lang="en-GB" altLang="it-IT" sz="1400" dirty="0"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5" name="Rettangolo 1">
            <a:extLst>
              <a:ext uri="{FF2B5EF4-FFF2-40B4-BE49-F238E27FC236}">
                <a16:creationId xmlns:a16="http://schemas.microsoft.com/office/drawing/2014/main" xmlns="" id="{3299AE6E-DD10-5F89-91D2-AE74E5F640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6406" y="5113707"/>
            <a:ext cx="665559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it-IT" sz="1400" dirty="0">
                <a:latin typeface="Century Gothic" panose="020B0502020202020204" pitchFamily="34" charset="0"/>
              </a:rPr>
              <a:t>IBE ha </a:t>
            </a:r>
            <a:r>
              <a:rPr lang="en-GB" altLang="it-IT" sz="1400" dirty="0" err="1">
                <a:latin typeface="Century Gothic" panose="020B0502020202020204" pitchFamily="34" charset="0"/>
              </a:rPr>
              <a:t>coordinato</a:t>
            </a:r>
            <a:r>
              <a:rPr lang="en-GB" altLang="it-IT" sz="1400" dirty="0">
                <a:latin typeface="Century Gothic" panose="020B0502020202020204" pitchFamily="34" charset="0"/>
              </a:rPr>
              <a:t> </a:t>
            </a:r>
            <a:r>
              <a:rPr lang="en-GB" altLang="it-IT" sz="1400" dirty="0" err="1">
                <a:latin typeface="Century Gothic" panose="020B0502020202020204" pitchFamily="34" charset="0"/>
              </a:rPr>
              <a:t>il</a:t>
            </a:r>
            <a:r>
              <a:rPr lang="en-GB" altLang="it-IT" sz="1400" dirty="0">
                <a:latin typeface="Century Gothic" panose="020B0502020202020204" pitchFamily="34" charset="0"/>
              </a:rPr>
              <a:t>  Progetto EuroChar (2011- 2014) </a:t>
            </a:r>
            <a:r>
              <a:rPr lang="en-GB" altLang="it-IT" sz="1400" dirty="0" err="1">
                <a:latin typeface="Century Gothic" panose="020B0502020202020204" pitchFamily="34" charset="0"/>
              </a:rPr>
              <a:t>finanziato</a:t>
            </a:r>
            <a:r>
              <a:rPr lang="en-GB" altLang="it-IT" sz="1400" dirty="0">
                <a:latin typeface="Century Gothic" panose="020B0502020202020204" pitchFamily="34" charset="0"/>
              </a:rPr>
              <a:t> </a:t>
            </a:r>
            <a:r>
              <a:rPr lang="en-GB" altLang="it-IT" sz="1400" dirty="0" err="1">
                <a:latin typeface="Century Gothic" panose="020B0502020202020204" pitchFamily="34" charset="0"/>
              </a:rPr>
              <a:t>dalle</a:t>
            </a:r>
            <a:r>
              <a:rPr lang="en-GB" altLang="it-IT" sz="1400" dirty="0">
                <a:latin typeface="Century Gothic" panose="020B0502020202020204" pitchFamily="34" charset="0"/>
              </a:rPr>
              <a:t> UE (FP7) e  co-</a:t>
            </a:r>
            <a:r>
              <a:rPr lang="en-GB" altLang="it-IT" sz="1400" dirty="0" err="1">
                <a:latin typeface="Century Gothic" panose="020B0502020202020204" pitchFamily="34" charset="0"/>
              </a:rPr>
              <a:t>organizzato</a:t>
            </a:r>
            <a:r>
              <a:rPr lang="en-GB" altLang="it-IT" sz="1400" dirty="0">
                <a:latin typeface="Century Gothic" panose="020B0502020202020204" pitchFamily="34" charset="0"/>
              </a:rPr>
              <a:t> </a:t>
            </a:r>
            <a:r>
              <a:rPr lang="en-GB" altLang="it-IT" sz="1400" dirty="0" err="1">
                <a:latin typeface="Century Gothic" panose="020B0502020202020204" pitchFamily="34" charset="0"/>
              </a:rPr>
              <a:t>i</a:t>
            </a:r>
            <a:r>
              <a:rPr lang="en-GB" altLang="it-IT" sz="1400" dirty="0">
                <a:latin typeface="Century Gothic" panose="020B0502020202020204" pitchFamily="34" charset="0"/>
              </a:rPr>
              <a:t> due </a:t>
            </a:r>
            <a:r>
              <a:rPr lang="en-GB" altLang="it-IT" sz="1400" dirty="0" err="1">
                <a:latin typeface="Century Gothic" panose="020B0502020202020204" pitchFamily="34" charset="0"/>
              </a:rPr>
              <a:t>Simposi</a:t>
            </a:r>
            <a:r>
              <a:rPr lang="en-GB" altLang="it-IT" sz="1400" dirty="0">
                <a:latin typeface="Century Gothic" panose="020B0502020202020204" pitchFamily="34" charset="0"/>
              </a:rPr>
              <a:t> </a:t>
            </a:r>
            <a:r>
              <a:rPr lang="en-GB" altLang="it-IT" sz="1400" dirty="0" err="1">
                <a:latin typeface="Century Gothic" panose="020B0502020202020204" pitchFamily="34" charset="0"/>
              </a:rPr>
              <a:t>Internazionali</a:t>
            </a:r>
            <a:r>
              <a:rPr lang="en-GB" altLang="it-IT" sz="1400" dirty="0">
                <a:latin typeface="Century Gothic" panose="020B0502020202020204" pitchFamily="34" charset="0"/>
              </a:rPr>
              <a:t> </a:t>
            </a:r>
            <a:r>
              <a:rPr lang="en-GB" altLang="it-IT" sz="1400" dirty="0" err="1">
                <a:latin typeface="Century Gothic" panose="020B0502020202020204" pitchFamily="34" charset="0"/>
              </a:rPr>
              <a:t>sul</a:t>
            </a:r>
            <a:r>
              <a:rPr lang="en-GB" altLang="it-IT" sz="1400" dirty="0">
                <a:latin typeface="Century Gothic" panose="020B0502020202020204" pitchFamily="34" charset="0"/>
              </a:rPr>
              <a:t> Biochar </a:t>
            </a:r>
            <a:r>
              <a:rPr lang="en-GB" altLang="it-IT" sz="1400" dirty="0" err="1">
                <a:latin typeface="Century Gothic" panose="020B0502020202020204" pitchFamily="34" charset="0"/>
              </a:rPr>
              <a:t>nel</a:t>
            </a:r>
            <a:r>
              <a:rPr lang="en-GB" altLang="it-IT" sz="1400" dirty="0">
                <a:latin typeface="Century Gothic" panose="020B0502020202020204" pitchFamily="34" charset="0"/>
              </a:rPr>
              <a:t> </a:t>
            </a:r>
            <a:r>
              <a:rPr lang="en-GB" altLang="it-IT" sz="1400" dirty="0" err="1">
                <a:latin typeface="Century Gothic" panose="020B0502020202020204" pitchFamily="34" charset="0"/>
              </a:rPr>
              <a:t>Mediterraneo</a:t>
            </a:r>
            <a:r>
              <a:rPr lang="en-GB" altLang="it-IT" sz="1400" dirty="0">
                <a:latin typeface="Century Gothic" panose="020B0502020202020204" pitchFamily="34" charset="0"/>
              </a:rPr>
              <a:t> (Como e Palermo) ha </a:t>
            </a:r>
            <a:r>
              <a:rPr lang="en-GB" altLang="it-IT" sz="1400" dirty="0" err="1">
                <a:latin typeface="Century Gothic" panose="020B0502020202020204" pitchFamily="34" charset="0"/>
              </a:rPr>
              <a:t>organizzato</a:t>
            </a:r>
            <a:r>
              <a:rPr lang="en-GB" altLang="it-IT" sz="1400" dirty="0">
                <a:latin typeface="Century Gothic" panose="020B0502020202020204" pitchFamily="34" charset="0"/>
              </a:rPr>
              <a:t>  </a:t>
            </a:r>
            <a:r>
              <a:rPr lang="en-GB" altLang="it-IT" sz="1400" dirty="0" err="1">
                <a:latin typeface="Century Gothic" panose="020B0502020202020204" pitchFamily="34" charset="0"/>
              </a:rPr>
              <a:t>l</a:t>
            </a:r>
            <a:r>
              <a:rPr lang="en-GB" altLang="en-GB" sz="1400" dirty="0" err="1">
                <a:latin typeface="Century Gothic" panose="020B0502020202020204" pitchFamily="34" charset="0"/>
              </a:rPr>
              <a:t>’</a:t>
            </a:r>
            <a:r>
              <a:rPr lang="en-GB" altLang="it-IT" sz="1400" dirty="0" err="1">
                <a:latin typeface="Century Gothic" panose="020B0502020202020204" pitchFamily="34" charset="0"/>
              </a:rPr>
              <a:t>evento</a:t>
            </a:r>
            <a:r>
              <a:rPr lang="en-GB" altLang="it-IT" sz="1400" dirty="0">
                <a:latin typeface="Century Gothic" panose="020B0502020202020204" pitchFamily="34" charset="0"/>
              </a:rPr>
              <a:t> Biochar x EXPO al </a:t>
            </a:r>
            <a:r>
              <a:rPr lang="en-GB" altLang="it-IT" sz="1400" dirty="0" err="1">
                <a:latin typeface="Century Gothic" panose="020B0502020202020204" pitchFamily="34" charset="0"/>
              </a:rPr>
              <a:t>Padiglione</a:t>
            </a:r>
            <a:r>
              <a:rPr lang="en-GB" altLang="it-IT" sz="1400" dirty="0">
                <a:latin typeface="Century Gothic" panose="020B0502020202020204" pitchFamily="34" charset="0"/>
              </a:rPr>
              <a:t> Italia a Milano.</a:t>
            </a:r>
          </a:p>
        </p:txBody>
      </p:sp>
      <p:sp>
        <p:nvSpPr>
          <p:cNvPr id="7" name="Rettangolo 1">
            <a:extLst>
              <a:ext uri="{FF2B5EF4-FFF2-40B4-BE49-F238E27FC236}">
                <a16:creationId xmlns:a16="http://schemas.microsoft.com/office/drawing/2014/main" xmlns="" id="{49DD94F0-1682-89B8-0F06-46F2B228EE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859" y="6255266"/>
            <a:ext cx="118148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it-IT" sz="1400" dirty="0" err="1">
                <a:latin typeface="Century Gothic" panose="020B0502020202020204" pitchFamily="34" charset="0"/>
              </a:rPr>
              <a:t>Ichar</a:t>
            </a:r>
            <a:r>
              <a:rPr lang="en-GB" altLang="it-IT" sz="1400" dirty="0">
                <a:latin typeface="Century Gothic" panose="020B0502020202020204" pitchFamily="34" charset="0"/>
              </a:rPr>
              <a:t> ha </a:t>
            </a:r>
            <a:r>
              <a:rPr lang="en-GB" altLang="it-IT" sz="1400" dirty="0" err="1">
                <a:latin typeface="Century Gothic" panose="020B0502020202020204" pitchFamily="34" charset="0"/>
              </a:rPr>
              <a:t>presentato</a:t>
            </a:r>
            <a:r>
              <a:rPr lang="en-GB" altLang="it-IT" sz="1400" dirty="0">
                <a:latin typeface="Century Gothic" panose="020B0502020202020204" pitchFamily="34" charset="0"/>
              </a:rPr>
              <a:t> </a:t>
            </a:r>
            <a:r>
              <a:rPr lang="en-GB" altLang="it-IT" sz="1400" dirty="0" err="1">
                <a:latin typeface="Century Gothic" panose="020B0502020202020204" pitchFamily="34" charset="0"/>
              </a:rPr>
              <a:t>l’istanza</a:t>
            </a:r>
            <a:r>
              <a:rPr lang="en-GB" altLang="it-IT" sz="1400" dirty="0">
                <a:latin typeface="Century Gothic" panose="020B0502020202020204" pitchFamily="34" charset="0"/>
              </a:rPr>
              <a:t> </a:t>
            </a:r>
            <a:r>
              <a:rPr lang="en-GB" altLang="it-IT" sz="1400" dirty="0" err="1">
                <a:latin typeface="Century Gothic" panose="020B0502020202020204" pitchFamily="34" charset="0"/>
              </a:rPr>
              <a:t>nel</a:t>
            </a:r>
            <a:r>
              <a:rPr lang="en-GB" altLang="it-IT" sz="1400" dirty="0">
                <a:latin typeface="Century Gothic" panose="020B0502020202020204" pitchFamily="34" charset="0"/>
              </a:rPr>
              <a:t> 2012 al </a:t>
            </a:r>
            <a:r>
              <a:rPr lang="en-GB" altLang="it-IT" sz="1400" dirty="0" err="1">
                <a:latin typeface="Century Gothic" panose="020B0502020202020204" pitchFamily="34" charset="0"/>
              </a:rPr>
              <a:t>Ministero</a:t>
            </a:r>
            <a:r>
              <a:rPr lang="en-GB" altLang="it-IT" sz="1400" dirty="0">
                <a:latin typeface="Century Gothic" panose="020B0502020202020204" pitchFamily="34" charset="0"/>
              </a:rPr>
              <a:t> per il </a:t>
            </a:r>
            <a:r>
              <a:rPr lang="en-GB" altLang="it-IT" sz="1400" dirty="0" err="1">
                <a:latin typeface="Century Gothic" panose="020B0502020202020204" pitchFamily="34" charset="0"/>
              </a:rPr>
              <a:t>riconoscimento</a:t>
            </a:r>
            <a:r>
              <a:rPr lang="en-GB" altLang="it-IT" sz="1400" dirty="0">
                <a:latin typeface="Century Gothic" panose="020B0502020202020204" pitchFamily="34" charset="0"/>
              </a:rPr>
              <a:t> del biochar come </a:t>
            </a:r>
            <a:r>
              <a:rPr lang="en-GB" altLang="it-IT" sz="1400" dirty="0" err="1">
                <a:latin typeface="Century Gothic" panose="020B0502020202020204" pitchFamily="34" charset="0"/>
              </a:rPr>
              <a:t>ammendante</a:t>
            </a:r>
            <a:r>
              <a:rPr lang="en-GB" altLang="it-IT" sz="1400" dirty="0">
                <a:latin typeface="Century Gothic" panose="020B0502020202020204" pitchFamily="34" charset="0"/>
              </a:rPr>
              <a:t> </a:t>
            </a:r>
            <a:r>
              <a:rPr lang="en-GB" altLang="it-IT" sz="1400" dirty="0" err="1">
                <a:latin typeface="Century Gothic" panose="020B0502020202020204" pitchFamily="34" charset="0"/>
              </a:rPr>
              <a:t>ammesso</a:t>
            </a:r>
            <a:r>
              <a:rPr lang="en-GB" altLang="it-IT" sz="1400" dirty="0">
                <a:latin typeface="Century Gothic" panose="020B0502020202020204" pitchFamily="34" charset="0"/>
              </a:rPr>
              <a:t> in </a:t>
            </a:r>
            <a:r>
              <a:rPr lang="en-GB" altLang="it-IT" sz="1400" dirty="0" err="1">
                <a:latin typeface="Century Gothic" panose="020B0502020202020204" pitchFamily="34" charset="0"/>
              </a:rPr>
              <a:t>agricoltura</a:t>
            </a:r>
            <a:r>
              <a:rPr lang="en-GB" altLang="it-IT" sz="1400" dirty="0">
                <a:latin typeface="Century Gothic" panose="020B0502020202020204" pitchFamily="34" charset="0"/>
              </a:rPr>
              <a:t> </a:t>
            </a:r>
            <a:r>
              <a:rPr lang="en-GB" altLang="it-IT" sz="1400" dirty="0" err="1">
                <a:latin typeface="Century Gothic" panose="020B0502020202020204" pitchFamily="34" charset="0"/>
              </a:rPr>
              <a:t>convenzionale</a:t>
            </a:r>
            <a:r>
              <a:rPr lang="en-GB" altLang="it-IT" sz="1400" dirty="0">
                <a:latin typeface="Century Gothic" panose="020B0502020202020204" pitchFamily="34" charset="0"/>
              </a:rPr>
              <a:t> </a:t>
            </a:r>
            <a:r>
              <a:rPr lang="en-GB" altLang="it-IT" sz="1400" dirty="0" err="1">
                <a:latin typeface="Century Gothic" panose="020B0502020202020204" pitchFamily="34" charset="0"/>
              </a:rPr>
              <a:t>è</a:t>
            </a:r>
            <a:r>
              <a:rPr lang="en-GB" altLang="it-IT" sz="1400" dirty="0">
                <a:latin typeface="Century Gothic" panose="020B0502020202020204" pitchFamily="34" charset="0"/>
              </a:rPr>
              <a:t> dal 2015 </a:t>
            </a:r>
            <a:r>
              <a:rPr lang="en-GB" altLang="it-IT" sz="1400" dirty="0" err="1">
                <a:latin typeface="Century Gothic" panose="020B0502020202020204" pitchFamily="34" charset="0"/>
              </a:rPr>
              <a:t>che</a:t>
            </a:r>
            <a:r>
              <a:rPr lang="en-GB" altLang="it-IT" sz="1400" dirty="0">
                <a:latin typeface="Century Gothic" panose="020B0502020202020204" pitchFamily="34" charset="0"/>
              </a:rPr>
              <a:t> </a:t>
            </a:r>
            <a:r>
              <a:rPr lang="en-GB" altLang="it-IT" sz="1400" dirty="0" err="1">
                <a:latin typeface="Century Gothic" panose="020B0502020202020204" pitchFamily="34" charset="0"/>
              </a:rPr>
              <a:t>è</a:t>
            </a:r>
            <a:r>
              <a:rPr lang="en-GB" altLang="it-IT" sz="1400" dirty="0">
                <a:latin typeface="Century Gothic" panose="020B0502020202020204" pitchFamily="34" charset="0"/>
              </a:rPr>
              <a:t> </a:t>
            </a:r>
            <a:r>
              <a:rPr lang="en-GB" altLang="it-IT" sz="1400" dirty="0" err="1">
                <a:latin typeface="Century Gothic" panose="020B0502020202020204" pitchFamily="34" charset="0"/>
              </a:rPr>
              <a:t>ammesso,quest’anno</a:t>
            </a:r>
            <a:r>
              <a:rPr lang="en-GB" altLang="it-IT" sz="1400" dirty="0">
                <a:latin typeface="Century Gothic" panose="020B0502020202020204" pitchFamily="34" charset="0"/>
              </a:rPr>
              <a:t> </a:t>
            </a:r>
            <a:r>
              <a:rPr lang="en-GB" altLang="it-IT" sz="1400" dirty="0" err="1">
                <a:latin typeface="Century Gothic" panose="020B0502020202020204" pitchFamily="34" charset="0"/>
              </a:rPr>
              <a:t>sarà</a:t>
            </a:r>
            <a:r>
              <a:rPr lang="en-GB" altLang="it-IT" sz="1400" dirty="0">
                <a:latin typeface="Century Gothic" panose="020B0502020202020204" pitchFamily="34" charset="0"/>
              </a:rPr>
              <a:t> </a:t>
            </a:r>
            <a:r>
              <a:rPr lang="en-GB" altLang="it-IT" sz="1400" dirty="0" err="1">
                <a:latin typeface="Century Gothic" panose="020B0502020202020204" pitchFamily="34" charset="0"/>
              </a:rPr>
              <a:t>riconosciuto</a:t>
            </a:r>
            <a:r>
              <a:rPr lang="en-GB" altLang="it-IT" sz="1400" dirty="0">
                <a:latin typeface="Century Gothic" panose="020B0502020202020204" pitchFamily="34" charset="0"/>
              </a:rPr>
              <a:t> </a:t>
            </a:r>
            <a:r>
              <a:rPr lang="en-GB" altLang="it-IT" sz="1400" dirty="0" err="1">
                <a:latin typeface="Century Gothic" panose="020B0502020202020204" pitchFamily="34" charset="0"/>
              </a:rPr>
              <a:t>anche</a:t>
            </a:r>
            <a:r>
              <a:rPr lang="en-GB" altLang="it-IT" sz="1400" dirty="0">
                <a:latin typeface="Century Gothic" panose="020B0502020202020204" pitchFamily="34" charset="0"/>
              </a:rPr>
              <a:t> in </a:t>
            </a:r>
            <a:r>
              <a:rPr lang="en-GB" altLang="it-IT" sz="1400" dirty="0" err="1">
                <a:latin typeface="Century Gothic" panose="020B0502020202020204" pitchFamily="34" charset="0"/>
              </a:rPr>
              <a:t>agricoltura</a:t>
            </a:r>
            <a:r>
              <a:rPr lang="en-GB" altLang="it-IT" sz="1400" dirty="0">
                <a:latin typeface="Century Gothic" panose="020B0502020202020204" pitchFamily="34" charset="0"/>
              </a:rPr>
              <a:t> </a:t>
            </a:r>
            <a:r>
              <a:rPr lang="en-GB" altLang="it-IT" sz="1400" dirty="0" err="1">
                <a:latin typeface="Century Gothic" panose="020B0502020202020204" pitchFamily="34" charset="0"/>
              </a:rPr>
              <a:t>biologica</a:t>
            </a:r>
            <a:r>
              <a:rPr lang="en-GB" altLang="it-IT" sz="1400" dirty="0">
                <a:latin typeface="Century Gothic" panose="020B0502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A9F529C3-C941-49FD-8C67-82F134F64BD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50000"/>
              <a:lumOff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20586029-32A0-47E5-9AEC-AE3ABA6B94D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xmlns="" id="{B24DF26A-7259-188E-725D-81FED696CC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75085" y="1256807"/>
            <a:ext cx="5127861" cy="5097784"/>
          </a:xfrm>
          <a:prstGeom prst="rect">
            <a:avLst/>
          </a:prstGeom>
          <a:noFill/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xmlns="" id="{8C730EAB-A532-4295-A302-FB4B90DB9F5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6079958" y="1143000"/>
            <a:ext cx="0" cy="4572000"/>
          </a:xfrm>
          <a:prstGeom prst="line">
            <a:avLst/>
          </a:prstGeom>
          <a:ln>
            <a:solidFill>
              <a:srgbClr val="4E4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5">
            <a:extLst>
              <a:ext uri="{FF2B5EF4-FFF2-40B4-BE49-F238E27FC236}">
                <a16:creationId xmlns:a16="http://schemas.microsoft.com/office/drawing/2014/main" xmlns="" id="{3C9A9A8F-07A7-EEA8-ADE5-9F03714F5B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338927" y="724206"/>
            <a:ext cx="4438658" cy="5163023"/>
          </a:xfrm>
          <a:prstGeom prst="rect">
            <a:avLst/>
          </a:prstGeom>
          <a:noFill/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xmlns="" id="{23614FD5-E4E0-3E57-E75F-6BD8AC5E8C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7764" y="681335"/>
            <a:ext cx="3447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2400" dirty="0">
                <a:latin typeface="Century Gothic" panose="020B0502020202020204" pitchFamily="34" charset="0"/>
              </a:rPr>
              <a:t>La normativa Italiana</a:t>
            </a:r>
          </a:p>
        </p:txBody>
      </p:sp>
      <p:sp>
        <p:nvSpPr>
          <p:cNvPr id="7" name="Ovale 6">
            <a:extLst>
              <a:ext uri="{FF2B5EF4-FFF2-40B4-BE49-F238E27FC236}">
                <a16:creationId xmlns:a16="http://schemas.microsoft.com/office/drawing/2014/main" xmlns="" id="{15104B44-3661-CBC1-C1BE-704BD49451A9}"/>
              </a:ext>
            </a:extLst>
          </p:cNvPr>
          <p:cNvSpPr/>
          <p:nvPr/>
        </p:nvSpPr>
        <p:spPr>
          <a:xfrm>
            <a:off x="1478374" y="2661424"/>
            <a:ext cx="1092819" cy="1970049"/>
          </a:xfrm>
          <a:prstGeom prst="ellipse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xmlns="" id="{0FF01A1C-D73F-4DEC-1DF8-FA545B7C13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73178" y="5838715"/>
            <a:ext cx="56859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400" dirty="0">
                <a:latin typeface="Century Gothic" panose="020B0502020202020204" pitchFamily="34" charset="0"/>
              </a:rPr>
              <a:t>Richiedere sempre le analisi del lotto che si intende acquistare</a:t>
            </a:r>
          </a:p>
        </p:txBody>
      </p:sp>
    </p:spTree>
    <p:extLst>
      <p:ext uri="{BB962C8B-B14F-4D97-AF65-F5344CB8AC3E}">
        <p14:creationId xmlns:p14="http://schemas.microsoft.com/office/powerpoint/2010/main" val="1700491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Immagine 1" descr="image.imageformat.lightbox.1865424846.png">
            <a:extLst>
              <a:ext uri="{FF2B5EF4-FFF2-40B4-BE49-F238E27FC236}">
                <a16:creationId xmlns:a16="http://schemas.microsoft.com/office/drawing/2014/main" xmlns="" id="{D495D3B7-6531-1146-A938-DE01B41057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6711" y="3564126"/>
            <a:ext cx="5085804" cy="3251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asellaDiTesto 1">
            <a:extLst>
              <a:ext uri="{FF2B5EF4-FFF2-40B4-BE49-F238E27FC236}">
                <a16:creationId xmlns:a16="http://schemas.microsoft.com/office/drawing/2014/main" xmlns="" id="{DBF37154-263F-9F4A-B954-38EB5D6AC6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1" y="70826"/>
            <a:ext cx="926087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2400" dirty="0">
              <a:latin typeface="Century Gothic" panose="020B0502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it-IT" sz="2400" dirty="0">
                <a:latin typeface="Century Gothic" panose="020B0502020202020204" pitchFamily="34" charset="0"/>
              </a:rPr>
              <a:t>Il biochar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it-IT" sz="2400" b="1" i="1" dirty="0">
              <a:latin typeface="Century Gothic" panose="020B0502020202020204" pitchFamily="34" charset="0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0" y="993685"/>
            <a:ext cx="12192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GB" sz="1600" b="1" i="1" dirty="0" err="1">
                <a:latin typeface="Century Gothic" panose="020B0502020202020204" pitchFamily="34" charset="0"/>
              </a:rPr>
              <a:t>prodotto</a:t>
            </a:r>
            <a:r>
              <a:rPr lang="en-US" altLang="en-GB" sz="1600" b="1" i="1" dirty="0">
                <a:latin typeface="Century Gothic" panose="020B0502020202020204" pitchFamily="34" charset="0"/>
              </a:rPr>
              <a:t> </a:t>
            </a:r>
            <a:r>
              <a:rPr lang="en-US" altLang="en-GB" sz="1600" b="1" i="1" dirty="0" err="1">
                <a:latin typeface="Century Gothic" panose="020B0502020202020204" pitchFamily="34" charset="0"/>
              </a:rPr>
              <a:t>ottenuto</a:t>
            </a:r>
            <a:r>
              <a:rPr lang="en-US" altLang="en-GB" sz="1600" b="1" i="1" dirty="0">
                <a:latin typeface="Century Gothic" panose="020B0502020202020204" pitchFamily="34" charset="0"/>
              </a:rPr>
              <a:t> </a:t>
            </a:r>
            <a:r>
              <a:rPr lang="en-US" altLang="en-GB" sz="1600" b="1" i="1" dirty="0" err="1">
                <a:latin typeface="Century Gothic" panose="020B0502020202020204" pitchFamily="34" charset="0"/>
              </a:rPr>
              <a:t>dalla</a:t>
            </a:r>
            <a:r>
              <a:rPr lang="en-US" altLang="en-GB" sz="1600" b="1" i="1" dirty="0">
                <a:latin typeface="Century Gothic" panose="020B0502020202020204" pitchFamily="34" charset="0"/>
              </a:rPr>
              <a:t> </a:t>
            </a:r>
            <a:r>
              <a:rPr lang="en-US" altLang="en-GB" sz="1600" b="1" i="1" dirty="0" err="1">
                <a:latin typeface="Century Gothic" panose="020B0502020202020204" pitchFamily="34" charset="0"/>
              </a:rPr>
              <a:t>pirolisi</a:t>
            </a:r>
            <a:r>
              <a:rPr lang="en-US" altLang="en-GB" sz="1600" b="1" i="1" dirty="0">
                <a:latin typeface="Century Gothic" panose="020B0502020202020204" pitchFamily="34" charset="0"/>
              </a:rPr>
              <a:t> /</a:t>
            </a:r>
            <a:r>
              <a:rPr lang="en-US" altLang="en-GB" sz="1600" b="1" i="1" dirty="0" err="1">
                <a:latin typeface="Century Gothic" panose="020B0502020202020204" pitchFamily="34" charset="0"/>
              </a:rPr>
              <a:t>gassificazione</a:t>
            </a:r>
            <a:r>
              <a:rPr lang="en-US" altLang="en-GB" sz="1600" b="1" i="1" dirty="0">
                <a:latin typeface="Century Gothic" panose="020B0502020202020204" pitchFamily="34" charset="0"/>
              </a:rPr>
              <a:t> </a:t>
            </a:r>
            <a:r>
              <a:rPr lang="en-US" altLang="en-GB" sz="1600" b="1" i="1" dirty="0" err="1">
                <a:latin typeface="Century Gothic" panose="020B0502020202020204" pitchFamily="34" charset="0"/>
              </a:rPr>
              <a:t>della</a:t>
            </a:r>
            <a:r>
              <a:rPr lang="en-US" altLang="en-GB" sz="1600" b="1" i="1" dirty="0">
                <a:latin typeface="Century Gothic" panose="020B0502020202020204" pitchFamily="34" charset="0"/>
              </a:rPr>
              <a:t> </a:t>
            </a:r>
            <a:r>
              <a:rPr lang="en-US" altLang="en-GB" sz="1600" b="1" i="1" dirty="0" err="1">
                <a:latin typeface="Century Gothic" panose="020B0502020202020204" pitchFamily="34" charset="0"/>
              </a:rPr>
              <a:t>biomassa</a:t>
            </a:r>
            <a:r>
              <a:rPr lang="en-US" altLang="en-GB" sz="1600" b="1" i="1" dirty="0">
                <a:latin typeface="Century Gothic" panose="020B0502020202020204" pitchFamily="34" charset="0"/>
              </a:rPr>
              <a:t> </a:t>
            </a:r>
            <a:r>
              <a:rPr lang="en-US" altLang="en-GB" sz="1600" b="1" i="1" dirty="0" err="1">
                <a:latin typeface="Century Gothic" panose="020B0502020202020204" pitchFamily="34" charset="0"/>
              </a:rPr>
              <a:t>vegetale</a:t>
            </a:r>
            <a:r>
              <a:rPr lang="en-US" altLang="en-GB" sz="1600" b="1" i="1" dirty="0">
                <a:latin typeface="Century Gothic" panose="020B0502020202020204" pitchFamily="34" charset="0"/>
              </a:rPr>
              <a:t> </a:t>
            </a:r>
            <a:r>
              <a:rPr lang="en-US" altLang="en-GB" sz="1600" i="1" dirty="0" err="1">
                <a:latin typeface="Century Gothic" panose="020B0502020202020204" pitchFamily="34" charset="0"/>
              </a:rPr>
              <a:t>quando</a:t>
            </a:r>
            <a:r>
              <a:rPr lang="en-US" altLang="en-GB" sz="1600" i="1" dirty="0">
                <a:latin typeface="Century Gothic" panose="020B0502020202020204" pitchFamily="34" charset="0"/>
              </a:rPr>
              <a:t> </a:t>
            </a:r>
            <a:r>
              <a:rPr lang="en-US" altLang="en-GB" sz="1600" i="1" dirty="0" err="1">
                <a:latin typeface="Century Gothic" panose="020B0502020202020204" pitchFamily="34" charset="0"/>
              </a:rPr>
              <a:t>è</a:t>
            </a:r>
            <a:r>
              <a:rPr lang="en-US" altLang="en-GB" sz="1600" i="1" dirty="0">
                <a:latin typeface="Century Gothic" panose="020B0502020202020204" pitchFamily="34" charset="0"/>
              </a:rPr>
              <a:t> </a:t>
            </a:r>
            <a:r>
              <a:rPr lang="en-US" altLang="en-GB" sz="1600" i="1" dirty="0" err="1">
                <a:latin typeface="Century Gothic" panose="020B0502020202020204" pitchFamily="34" charset="0"/>
              </a:rPr>
              <a:t>incorporato</a:t>
            </a:r>
            <a:r>
              <a:rPr lang="en-US" altLang="en-GB" sz="1600" i="1" dirty="0">
                <a:latin typeface="Century Gothic" panose="020B0502020202020204" pitchFamily="34" charset="0"/>
              </a:rPr>
              <a:t> </a:t>
            </a:r>
            <a:r>
              <a:rPr lang="en-US" altLang="en-GB" sz="1600" i="1" dirty="0" err="1">
                <a:latin typeface="Century Gothic" panose="020B0502020202020204" pitchFamily="34" charset="0"/>
              </a:rPr>
              <a:t>nel</a:t>
            </a:r>
            <a:r>
              <a:rPr lang="en-US" altLang="en-GB" sz="1600" i="1" dirty="0">
                <a:latin typeface="Century Gothic" panose="020B0502020202020204" pitchFamily="34" charset="0"/>
              </a:rPr>
              <a:t> </a:t>
            </a:r>
            <a:r>
              <a:rPr lang="en-US" altLang="en-GB" sz="1600" i="1" dirty="0" err="1">
                <a:latin typeface="Century Gothic" panose="020B0502020202020204" pitchFamily="34" charset="0"/>
              </a:rPr>
              <a:t>suolo</a:t>
            </a:r>
            <a:endParaRPr lang="en-US" altLang="it-IT" sz="1600" i="1" dirty="0">
              <a:latin typeface="Century Gothic" panose="020B0502020202020204" pitchFamily="34" charset="0"/>
            </a:endParaRPr>
          </a:p>
        </p:txBody>
      </p:sp>
      <p:grpSp>
        <p:nvGrpSpPr>
          <p:cNvPr id="2" name="Gruppo 1">
            <a:extLst>
              <a:ext uri="{FF2B5EF4-FFF2-40B4-BE49-F238E27FC236}">
                <a16:creationId xmlns:a16="http://schemas.microsoft.com/office/drawing/2014/main" xmlns="" id="{0C3ACB43-0600-DDE6-704B-DEC18F5B908B}"/>
              </a:ext>
            </a:extLst>
          </p:cNvPr>
          <p:cNvGrpSpPr/>
          <p:nvPr/>
        </p:nvGrpSpPr>
        <p:grpSpPr>
          <a:xfrm>
            <a:off x="129172" y="3349690"/>
            <a:ext cx="7064730" cy="3465477"/>
            <a:chOff x="614363" y="1268413"/>
            <a:chExt cx="8101012" cy="4464050"/>
          </a:xfrm>
        </p:grpSpPr>
        <p:pic>
          <p:nvPicPr>
            <p:cNvPr id="4" name="Immagine 5">
              <a:extLst>
                <a:ext uri="{FF2B5EF4-FFF2-40B4-BE49-F238E27FC236}">
                  <a16:creationId xmlns:a16="http://schemas.microsoft.com/office/drawing/2014/main" xmlns="" id="{93219343-A5D2-9ACD-D9B1-53B0EBF7C40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07"/>
            <a:stretch>
              <a:fillRect/>
            </a:stretch>
          </p:blipFill>
          <p:spPr bwMode="auto">
            <a:xfrm>
              <a:off x="614363" y="1544638"/>
              <a:ext cx="8101012" cy="4187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CasellaDiTesto 40">
              <a:extLst>
                <a:ext uri="{FF2B5EF4-FFF2-40B4-BE49-F238E27FC236}">
                  <a16:creationId xmlns:a16="http://schemas.microsoft.com/office/drawing/2014/main" xmlns="" id="{077C3032-7221-7995-4DC2-37B3B513BF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43163" y="1268413"/>
              <a:ext cx="1050925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it-IT" altLang="it-IT" sz="1200" dirty="0">
                  <a:latin typeface="Century Gothic" panose="020B0502020202020204" pitchFamily="34" charset="0"/>
                </a:rPr>
                <a:t>CO</a:t>
              </a:r>
              <a:r>
                <a:rPr lang="it-IT" altLang="it-IT" sz="1200" baseline="-25000" dirty="0">
                  <a:latin typeface="Century Gothic" panose="020B0502020202020204" pitchFamily="34" charset="0"/>
                </a:rPr>
                <a:t>2 </a:t>
              </a:r>
              <a:r>
                <a:rPr lang="it-IT" altLang="it-IT" sz="1200" dirty="0" err="1">
                  <a:latin typeface="Century Gothic" panose="020B0502020202020204" pitchFamily="34" charset="0"/>
                </a:rPr>
                <a:t>neutral</a:t>
              </a:r>
              <a:endParaRPr lang="it-IT" altLang="it-IT" sz="1200" dirty="0">
                <a:latin typeface="Century Gothic" panose="020B0502020202020204" pitchFamily="34" charset="0"/>
              </a:endParaRPr>
            </a:p>
          </p:txBody>
        </p:sp>
        <p:sp>
          <p:nvSpPr>
            <p:cNvPr id="7" name="CasellaDiTesto 41">
              <a:extLst>
                <a:ext uri="{FF2B5EF4-FFF2-40B4-BE49-F238E27FC236}">
                  <a16:creationId xmlns:a16="http://schemas.microsoft.com/office/drawing/2014/main" xmlns="" id="{21C9FED4-E09F-8543-9AC1-CE835095D7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70538" y="1268413"/>
              <a:ext cx="1200150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it-IT" altLang="it-IT" sz="1200">
                  <a:latin typeface="Century Gothic" panose="020B0502020202020204" pitchFamily="34" charset="0"/>
                </a:rPr>
                <a:t>CO</a:t>
              </a:r>
              <a:r>
                <a:rPr lang="it-IT" altLang="it-IT" sz="1200" baseline="-25000">
                  <a:latin typeface="Century Gothic" panose="020B0502020202020204" pitchFamily="34" charset="0"/>
                </a:rPr>
                <a:t>2 </a:t>
              </a:r>
              <a:r>
                <a:rPr lang="it-IT" altLang="it-IT" sz="1200">
                  <a:latin typeface="Century Gothic" panose="020B0502020202020204" pitchFamily="34" charset="0"/>
                </a:rPr>
                <a:t>negative</a:t>
              </a:r>
            </a:p>
          </p:txBody>
        </p:sp>
      </p:grpSp>
      <p:sp>
        <p:nvSpPr>
          <p:cNvPr id="8" name="CasellaDiTesto 3">
            <a:extLst>
              <a:ext uri="{FF2B5EF4-FFF2-40B4-BE49-F238E27FC236}">
                <a16:creationId xmlns:a16="http://schemas.microsoft.com/office/drawing/2014/main" xmlns="" id="{46B62BA1-49C2-A2DE-DDD3-1F38F709B2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7708" y="1649313"/>
            <a:ext cx="4304521" cy="1153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it-IT" altLang="it-IT" sz="1600" i="1" dirty="0">
                <a:latin typeface="Century Gothic" panose="020B0502020202020204" pitchFamily="34" charset="0"/>
                <a:ea typeface="+mn-ea"/>
              </a:rPr>
              <a:t>Matrice essenzialmente carboniosa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it-IT" altLang="it-IT" sz="1600" i="1" dirty="0">
                <a:latin typeface="Century Gothic" panose="020B0502020202020204" pitchFamily="34" charset="0"/>
                <a:ea typeface="+mn-ea"/>
              </a:rPr>
              <a:t>pH alcalino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it-IT" altLang="it-IT" sz="1600" i="1" dirty="0">
                <a:latin typeface="Century Gothic" panose="020B0502020202020204" pitchFamily="34" charset="0"/>
                <a:ea typeface="+mn-ea"/>
              </a:rPr>
              <a:t>Matrice molto porosa</a:t>
            </a:r>
          </a:p>
        </p:txBody>
      </p:sp>
      <p:sp>
        <p:nvSpPr>
          <p:cNvPr id="9" name="CasellaDiTesto 3">
            <a:extLst>
              <a:ext uri="{FF2B5EF4-FFF2-40B4-BE49-F238E27FC236}">
                <a16:creationId xmlns:a16="http://schemas.microsoft.com/office/drawing/2014/main" xmlns="" id="{90414729-330D-97BA-614F-6C561A4E68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0357" y="1686225"/>
            <a:ext cx="5341529" cy="784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it-IT" altLang="it-IT" sz="1600" i="1" dirty="0">
                <a:latin typeface="Century Gothic" panose="020B0502020202020204" pitchFamily="34" charset="0"/>
                <a:ea typeface="+mn-ea"/>
              </a:rPr>
              <a:t>Idrofobica inizialmente, successivamente idrofila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it-IT" altLang="it-IT" sz="1600" i="1" dirty="0">
                <a:latin typeface="Century Gothic" panose="020B0502020202020204" pitchFamily="34" charset="0"/>
                <a:ea typeface="+mn-ea"/>
              </a:rPr>
              <a:t>Altamente recalcitrante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Immagine 1" descr="BiocharArundo_03.jpg">
            <a:extLst>
              <a:ext uri="{FF2B5EF4-FFF2-40B4-BE49-F238E27FC236}">
                <a16:creationId xmlns:a16="http://schemas.microsoft.com/office/drawing/2014/main" xmlns="" id="{1F376281-2DC7-7644-9D0A-75B5C1BCB5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9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ttangolo 7">
            <a:extLst>
              <a:ext uri="{FF2B5EF4-FFF2-40B4-BE49-F238E27FC236}">
                <a16:creationId xmlns:a16="http://schemas.microsoft.com/office/drawing/2014/main" xmlns="" id="{A0278187-28B6-A045-8942-A42E7E2892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1688" y="2260637"/>
            <a:ext cx="7002923" cy="340093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  <a:buFont typeface="Arial" charset="0"/>
              <a:buChar char="•"/>
              <a:defRPr/>
            </a:pPr>
            <a:r>
              <a:rPr lang="it-IT" sz="1200" b="1" dirty="0">
                <a:solidFill>
                  <a:srgbClr val="F2FFC9"/>
                </a:solidFill>
                <a:effectLst>
                  <a:glow rad="241300">
                    <a:schemeClr val="tx1">
                      <a:alpha val="75000"/>
                    </a:schemeClr>
                  </a:glow>
                </a:effectLst>
                <a:latin typeface="Century Gothic" charset="0"/>
                <a:ea typeface="ＭＳ Ｐゴシック" charset="0"/>
                <a:cs typeface="Century Gothic" charset="0"/>
              </a:rPr>
              <a:t>Aumenta la produttività delle colture agricole. 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  <a:defRPr/>
            </a:pPr>
            <a:r>
              <a:rPr lang="it-IT" sz="1200" b="1" dirty="0">
                <a:solidFill>
                  <a:srgbClr val="F2FFC9"/>
                </a:solidFill>
                <a:effectLst>
                  <a:glow rad="241300">
                    <a:schemeClr val="tx1">
                      <a:alpha val="75000"/>
                    </a:schemeClr>
                  </a:glow>
                </a:effectLst>
                <a:latin typeface="Century Gothic" charset="0"/>
                <a:ea typeface="ＭＳ Ｐゴシック" charset="0"/>
                <a:cs typeface="Century Gothic" charset="0"/>
              </a:rPr>
              <a:t>Compensa le emissioni climalteranti in </a:t>
            </a:r>
            <a:r>
              <a:rPr lang="it-IT" altLang="ja-JP" sz="1200" b="1" dirty="0">
                <a:solidFill>
                  <a:srgbClr val="F2FFC9"/>
                </a:solidFill>
                <a:effectLst>
                  <a:glow rad="241300">
                    <a:schemeClr val="tx1">
                      <a:alpha val="75000"/>
                    </a:schemeClr>
                  </a:glow>
                </a:effectLst>
                <a:latin typeface="Century Gothic" charset="0"/>
                <a:ea typeface="ＭＳ Ｐゴシック" charset="0"/>
                <a:cs typeface="Century Gothic" charset="0"/>
              </a:rPr>
              <a:t>agricoltura.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  <a:defRPr/>
            </a:pPr>
            <a:r>
              <a:rPr lang="it-IT" sz="1200" b="1" dirty="0">
                <a:solidFill>
                  <a:srgbClr val="F2FFC9"/>
                </a:solidFill>
                <a:effectLst>
                  <a:glow rad="241300">
                    <a:schemeClr val="tx1">
                      <a:alpha val="75000"/>
                    </a:schemeClr>
                  </a:glow>
                </a:effectLst>
                <a:latin typeface="Century Gothic" charset="0"/>
                <a:ea typeface="ＭＳ Ｐゴシック" charset="0"/>
                <a:cs typeface="Century Gothic" charset="0"/>
              </a:rPr>
              <a:t>Diminuisce l</a:t>
            </a:r>
            <a:r>
              <a:rPr lang="ja-JP" altLang="it-IT" sz="1200" b="1" dirty="0">
                <a:solidFill>
                  <a:srgbClr val="F2FFC9"/>
                </a:solidFill>
                <a:effectLst>
                  <a:glow rad="241300">
                    <a:schemeClr val="tx1">
                      <a:alpha val="75000"/>
                    </a:schemeClr>
                  </a:glow>
                </a:effectLst>
                <a:latin typeface="Century Gothic" charset="0"/>
                <a:ea typeface="ＭＳ Ｐゴシック" charset="0"/>
                <a:cs typeface="Century Gothic" charset="0"/>
              </a:rPr>
              <a:t>’</a:t>
            </a:r>
            <a:r>
              <a:rPr lang="it-IT" altLang="ja-JP" sz="1200" b="1" dirty="0">
                <a:solidFill>
                  <a:srgbClr val="F2FFC9"/>
                </a:solidFill>
                <a:effectLst>
                  <a:glow rad="241300">
                    <a:schemeClr val="tx1">
                      <a:alpha val="75000"/>
                    </a:schemeClr>
                  </a:glow>
                </a:effectLst>
                <a:latin typeface="Century Gothic" charset="0"/>
                <a:ea typeface="ＭＳ Ｐゴシック" charset="0"/>
                <a:cs typeface="Century Gothic" charset="0"/>
              </a:rPr>
              <a:t>inquinamento da nitrati e fosfati.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  <a:defRPr/>
            </a:pPr>
            <a:r>
              <a:rPr lang="it-IT" sz="1200" b="1" dirty="0">
                <a:solidFill>
                  <a:srgbClr val="F2FFC9"/>
                </a:solidFill>
                <a:effectLst>
                  <a:glow rad="241300">
                    <a:schemeClr val="tx1">
                      <a:alpha val="75000"/>
                    </a:schemeClr>
                  </a:glow>
                </a:effectLst>
                <a:latin typeface="Century Gothic" charset="0"/>
                <a:ea typeface="ＭＳ Ｐゴシック" charset="0"/>
                <a:cs typeface="Century Gothic" charset="0"/>
              </a:rPr>
              <a:t>Consente la messa a coltura di terre marginali.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  <a:defRPr/>
            </a:pPr>
            <a:r>
              <a:rPr lang="it-IT" sz="1200" b="1" dirty="0">
                <a:solidFill>
                  <a:srgbClr val="F2FFC9"/>
                </a:solidFill>
                <a:effectLst>
                  <a:glow rad="241300">
                    <a:schemeClr val="tx1">
                      <a:alpha val="75000"/>
                    </a:schemeClr>
                  </a:glow>
                </a:effectLst>
                <a:latin typeface="Century Gothic" charset="0"/>
                <a:ea typeface="ＭＳ Ｐゴシック" charset="0"/>
                <a:cs typeface="Century Gothic" charset="0"/>
              </a:rPr>
              <a:t>Riduce la quantità dei concimi organici.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  <a:defRPr/>
            </a:pPr>
            <a:r>
              <a:rPr lang="it-IT" sz="1200" b="1" dirty="0">
                <a:solidFill>
                  <a:srgbClr val="F2FFC9"/>
                </a:solidFill>
                <a:effectLst>
                  <a:glow rad="241300">
                    <a:schemeClr val="tx1">
                      <a:alpha val="75000"/>
                    </a:schemeClr>
                  </a:glow>
                </a:effectLst>
                <a:latin typeface="Century Gothic" charset="0"/>
                <a:ea typeface="ＭＳ Ｐゴシック" charset="0"/>
                <a:cs typeface="Century Gothic" charset="0"/>
              </a:rPr>
              <a:t>Accumula Carbonio nel suolo. 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  <a:defRPr/>
            </a:pPr>
            <a:r>
              <a:rPr lang="it-IT" sz="1200" b="1" dirty="0">
                <a:solidFill>
                  <a:srgbClr val="F2FFC9"/>
                </a:solidFill>
                <a:effectLst>
                  <a:glow rad="241300">
                    <a:schemeClr val="tx1">
                      <a:alpha val="75000"/>
                    </a:schemeClr>
                  </a:glow>
                </a:effectLst>
                <a:latin typeface="Century Gothic" charset="0"/>
                <a:ea typeface="ＭＳ Ｐゴシック" charset="0"/>
                <a:cs typeface="Century Gothic" charset="0"/>
              </a:rPr>
              <a:t>Riduce l</a:t>
            </a:r>
            <a:r>
              <a:rPr lang="ja-JP" altLang="it-IT" sz="1200" b="1" dirty="0">
                <a:solidFill>
                  <a:srgbClr val="F2FFC9"/>
                </a:solidFill>
                <a:effectLst>
                  <a:glow rad="241300">
                    <a:schemeClr val="tx1">
                      <a:alpha val="75000"/>
                    </a:schemeClr>
                  </a:glow>
                </a:effectLst>
                <a:latin typeface="Century Gothic" charset="0"/>
                <a:ea typeface="ＭＳ Ｐゴシック" charset="0"/>
                <a:cs typeface="Century Gothic" charset="0"/>
              </a:rPr>
              <a:t>’</a:t>
            </a:r>
            <a:r>
              <a:rPr lang="it-IT" altLang="ja-JP" sz="1200" b="1" dirty="0">
                <a:solidFill>
                  <a:srgbClr val="F2FFC9"/>
                </a:solidFill>
                <a:effectLst>
                  <a:glow rad="241300">
                    <a:schemeClr val="tx1">
                      <a:alpha val="75000"/>
                    </a:schemeClr>
                  </a:glow>
                </a:effectLst>
                <a:latin typeface="Century Gothic" charset="0"/>
                <a:ea typeface="ＭＳ Ｐゴシック" charset="0"/>
                <a:cs typeface="Century Gothic" charset="0"/>
              </a:rPr>
              <a:t>acidità del suolo (incremento </a:t>
            </a:r>
            <a:r>
              <a:rPr lang="it-IT" altLang="ja-JP" sz="1200" b="1" dirty="0" err="1">
                <a:solidFill>
                  <a:srgbClr val="F2FFC9"/>
                </a:solidFill>
                <a:effectLst>
                  <a:glow rad="241300">
                    <a:schemeClr val="tx1">
                      <a:alpha val="75000"/>
                    </a:schemeClr>
                  </a:glow>
                </a:effectLst>
                <a:latin typeface="Century Gothic" charset="0"/>
                <a:ea typeface="ＭＳ Ｐゴシック" charset="0"/>
                <a:cs typeface="Century Gothic" charset="0"/>
              </a:rPr>
              <a:t>pH</a:t>
            </a:r>
            <a:r>
              <a:rPr lang="it-IT" altLang="ja-JP" sz="1200" b="1" dirty="0">
                <a:solidFill>
                  <a:srgbClr val="F2FFC9"/>
                </a:solidFill>
                <a:effectLst>
                  <a:glow rad="241300">
                    <a:schemeClr val="tx1">
                      <a:alpha val="75000"/>
                    </a:schemeClr>
                  </a:glow>
                </a:effectLst>
                <a:latin typeface="Century Gothic" charset="0"/>
                <a:ea typeface="ＭＳ Ｐゴシック" charset="0"/>
                <a:cs typeface="Century Gothic" charset="0"/>
              </a:rPr>
              <a:t>). 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  <a:defRPr/>
            </a:pPr>
            <a:r>
              <a:rPr lang="it-IT" sz="1200" b="1" dirty="0">
                <a:solidFill>
                  <a:srgbClr val="F2FFC9"/>
                </a:solidFill>
                <a:effectLst>
                  <a:glow rad="241300">
                    <a:schemeClr val="tx1">
                      <a:alpha val="75000"/>
                    </a:schemeClr>
                  </a:glow>
                </a:effectLst>
                <a:latin typeface="Century Gothic" charset="0"/>
                <a:ea typeface="ＭＳ Ｐゴシック" charset="0"/>
                <a:cs typeface="Century Gothic" charset="0"/>
              </a:rPr>
              <a:t>Aumenta la capacità di scambio cationico del suolo.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  <a:defRPr/>
            </a:pPr>
            <a:r>
              <a:rPr lang="it-IT" sz="1200" b="1" dirty="0">
                <a:solidFill>
                  <a:srgbClr val="F2FFC9"/>
                </a:solidFill>
                <a:effectLst>
                  <a:glow rad="241300">
                    <a:schemeClr val="tx1">
                      <a:alpha val="75000"/>
                    </a:schemeClr>
                  </a:glow>
                </a:effectLst>
                <a:latin typeface="Century Gothic" charset="0"/>
                <a:ea typeface="ＭＳ Ｐゴシック" charset="0"/>
                <a:cs typeface="Century Gothic" charset="0"/>
              </a:rPr>
              <a:t>Aumenta l</a:t>
            </a:r>
            <a:r>
              <a:rPr lang="ja-JP" altLang="it-IT" sz="1200" b="1" dirty="0">
                <a:solidFill>
                  <a:srgbClr val="F2FFC9"/>
                </a:solidFill>
                <a:effectLst>
                  <a:glow rad="241300">
                    <a:schemeClr val="tx1">
                      <a:alpha val="75000"/>
                    </a:schemeClr>
                  </a:glow>
                </a:effectLst>
                <a:latin typeface="Century Gothic" charset="0"/>
                <a:ea typeface="ＭＳ Ｐゴシック" charset="0"/>
                <a:cs typeface="Century Gothic" charset="0"/>
              </a:rPr>
              <a:t>’</a:t>
            </a:r>
            <a:r>
              <a:rPr lang="it-IT" altLang="ja-JP" sz="1200" b="1" dirty="0">
                <a:solidFill>
                  <a:srgbClr val="F2FFC9"/>
                </a:solidFill>
                <a:effectLst>
                  <a:glow rad="241300">
                    <a:schemeClr val="tx1">
                      <a:alpha val="75000"/>
                    </a:schemeClr>
                  </a:glow>
                </a:effectLst>
                <a:latin typeface="Century Gothic" charset="0"/>
                <a:ea typeface="ＭＳ Ｐゴシック" charset="0"/>
                <a:cs typeface="Century Gothic" charset="0"/>
              </a:rPr>
              <a:t>acqua disponibile per le piante nel suolo.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  <a:defRPr/>
            </a:pPr>
            <a:r>
              <a:rPr lang="it-IT" sz="1200" b="1" dirty="0">
                <a:solidFill>
                  <a:srgbClr val="F2FFC9"/>
                </a:solidFill>
                <a:effectLst>
                  <a:glow rad="241300">
                    <a:schemeClr val="tx1">
                      <a:alpha val="75000"/>
                    </a:schemeClr>
                  </a:glow>
                </a:effectLst>
                <a:latin typeface="Century Gothic" charset="0"/>
                <a:ea typeface="ＭＳ Ｐゴシック" charset="0"/>
                <a:cs typeface="Century Gothic" charset="0"/>
              </a:rPr>
              <a:t>Incrementa la biomassa microbica del suolo.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  <a:defRPr/>
            </a:pPr>
            <a:r>
              <a:rPr lang="it-IT" sz="1200" b="1" dirty="0">
                <a:solidFill>
                  <a:srgbClr val="F2FFC9"/>
                </a:solidFill>
                <a:effectLst>
                  <a:glow rad="241300">
                    <a:schemeClr val="tx1">
                      <a:alpha val="75000"/>
                    </a:schemeClr>
                  </a:glow>
                </a:effectLst>
                <a:latin typeface="Century Gothic" charset="0"/>
                <a:ea typeface="ＭＳ Ｐゴシック" charset="0"/>
                <a:cs typeface="Century Gothic" charset="0"/>
              </a:rPr>
              <a:t>Contribuisce alla fissazione </a:t>
            </a:r>
            <a:r>
              <a:rPr lang="it-IT" sz="1200" b="1" dirty="0" err="1">
                <a:solidFill>
                  <a:srgbClr val="F2FFC9"/>
                </a:solidFill>
                <a:effectLst>
                  <a:glow rad="241300">
                    <a:schemeClr val="tx1">
                      <a:alpha val="75000"/>
                    </a:schemeClr>
                  </a:glow>
                </a:effectLst>
                <a:latin typeface="Century Gothic" charset="0"/>
                <a:ea typeface="ＭＳ Ｐゴシック" charset="0"/>
                <a:cs typeface="Century Gothic" charset="0"/>
              </a:rPr>
              <a:t>dell</a:t>
            </a:r>
            <a:r>
              <a:rPr lang="ja-JP" altLang="it-IT" sz="1200" b="1" dirty="0">
                <a:solidFill>
                  <a:srgbClr val="F2FFC9"/>
                </a:solidFill>
                <a:effectLst>
                  <a:glow rad="241300">
                    <a:schemeClr val="tx1">
                      <a:alpha val="75000"/>
                    </a:schemeClr>
                  </a:glow>
                </a:effectLst>
                <a:latin typeface="Century Gothic" charset="0"/>
                <a:ea typeface="ＭＳ Ｐゴシック" charset="0"/>
                <a:cs typeface="Century Gothic" charset="0"/>
              </a:rPr>
              <a:t>’</a:t>
            </a:r>
            <a:r>
              <a:rPr lang="it-IT" altLang="ja-JP" sz="1200" b="1" dirty="0">
                <a:solidFill>
                  <a:srgbClr val="F2FFC9"/>
                </a:solidFill>
                <a:effectLst>
                  <a:glow rad="241300">
                    <a:schemeClr val="tx1">
                      <a:alpha val="75000"/>
                    </a:schemeClr>
                  </a:glow>
                </a:effectLst>
                <a:latin typeface="Century Gothic" charset="0"/>
                <a:ea typeface="ＭＳ Ｐゴシック" charset="0"/>
                <a:cs typeface="Century Gothic" charset="0"/>
              </a:rPr>
              <a:t>azoto </a:t>
            </a:r>
            <a:r>
              <a:rPr lang="it-IT" altLang="ja-JP" sz="1200" b="1" dirty="0" err="1">
                <a:solidFill>
                  <a:srgbClr val="F2FFC9"/>
                </a:solidFill>
                <a:effectLst>
                  <a:glow rad="241300">
                    <a:schemeClr val="tx1">
                      <a:alpha val="75000"/>
                    </a:schemeClr>
                  </a:glow>
                </a:effectLst>
                <a:latin typeface="Century Gothic" charset="0"/>
                <a:ea typeface="ＭＳ Ｐゴシック" charset="0"/>
                <a:cs typeface="Century Gothic" charset="0"/>
              </a:rPr>
              <a:t>simbiontico</a:t>
            </a:r>
            <a:r>
              <a:rPr lang="it-IT" altLang="ja-JP" sz="1200" b="1" dirty="0">
                <a:solidFill>
                  <a:srgbClr val="F2FFC9"/>
                </a:solidFill>
                <a:effectLst>
                  <a:glow rad="241300">
                    <a:schemeClr val="tx1">
                      <a:alpha val="75000"/>
                    </a:schemeClr>
                  </a:glow>
                </a:effectLst>
                <a:latin typeface="Century Gothic" charset="0"/>
                <a:ea typeface="ＭＳ Ｐゴシック" charset="0"/>
                <a:cs typeface="Century Gothic" charset="0"/>
              </a:rPr>
              <a:t>. 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  <a:defRPr/>
            </a:pPr>
            <a:r>
              <a:rPr lang="it-IT" sz="1200" b="1" dirty="0">
                <a:solidFill>
                  <a:srgbClr val="F2FFC9"/>
                </a:solidFill>
                <a:effectLst>
                  <a:glow rad="241300">
                    <a:schemeClr val="tx1">
                      <a:alpha val="75000"/>
                    </a:schemeClr>
                  </a:glow>
                </a:effectLst>
                <a:latin typeface="Century Gothic" charset="0"/>
                <a:ea typeface="ＭＳ Ｐゴシック" charset="0"/>
                <a:cs typeface="Century Gothic" charset="0"/>
              </a:rPr>
              <a:t>Aumenta la resilienza </a:t>
            </a:r>
            <a:r>
              <a:rPr lang="it-IT" sz="1200" b="1" dirty="0" err="1">
                <a:solidFill>
                  <a:srgbClr val="F2FFC9"/>
                </a:solidFill>
                <a:effectLst>
                  <a:glow rad="241300">
                    <a:schemeClr val="tx1">
                      <a:alpha val="75000"/>
                    </a:schemeClr>
                  </a:glow>
                </a:effectLst>
                <a:latin typeface="Century Gothic" charset="0"/>
                <a:ea typeface="ＭＳ Ｐゴシック" charset="0"/>
                <a:cs typeface="Century Gothic" charset="0"/>
              </a:rPr>
              <a:t>dell</a:t>
            </a:r>
            <a:r>
              <a:rPr lang="ja-JP" altLang="it-IT" sz="1200" b="1" dirty="0">
                <a:solidFill>
                  <a:srgbClr val="F2FFC9"/>
                </a:solidFill>
                <a:effectLst>
                  <a:glow rad="241300">
                    <a:schemeClr val="tx1">
                      <a:alpha val="75000"/>
                    </a:schemeClr>
                  </a:glow>
                </a:effectLst>
                <a:latin typeface="Century Gothic" charset="0"/>
                <a:ea typeface="ＭＳ Ｐゴシック" charset="0"/>
                <a:cs typeface="Century Gothic" charset="0"/>
              </a:rPr>
              <a:t>’</a:t>
            </a:r>
            <a:r>
              <a:rPr lang="it-IT" altLang="ja-JP" sz="1200" b="1" dirty="0">
                <a:solidFill>
                  <a:srgbClr val="F2FFC9"/>
                </a:solidFill>
                <a:effectLst>
                  <a:glow rad="241300">
                    <a:schemeClr val="tx1">
                      <a:alpha val="75000"/>
                    </a:schemeClr>
                  </a:glow>
                </a:effectLst>
                <a:latin typeface="Century Gothic" charset="0"/>
                <a:ea typeface="ＭＳ Ｐゴシック" charset="0"/>
                <a:cs typeface="Century Gothic" charset="0"/>
              </a:rPr>
              <a:t>agricoltura ai cambiamenti ambientali</a:t>
            </a:r>
            <a:r>
              <a:rPr lang="it-IT" altLang="ja-JP" sz="1200" b="1" dirty="0">
                <a:solidFill>
                  <a:srgbClr val="F2FFC9"/>
                </a:solidFill>
                <a:effectLst>
                  <a:outerShdw blurRad="50800" dist="38100" dir="2700000" algn="tl" rotWithShape="0">
                    <a:schemeClr val="tx2">
                      <a:alpha val="43000"/>
                    </a:schemeClr>
                  </a:outerShdw>
                </a:effectLst>
                <a:latin typeface="Century Gothic" charset="0"/>
                <a:ea typeface="ＭＳ Ｐゴシック" charset="0"/>
                <a:cs typeface="Century Gothic" charset="0"/>
              </a:rPr>
              <a:t>. </a:t>
            </a:r>
            <a:endParaRPr lang="it-IT" sz="1200" b="1" dirty="0">
              <a:solidFill>
                <a:srgbClr val="F2FFC9"/>
              </a:solidFill>
              <a:effectLst>
                <a:outerShdw blurRad="50800" dist="38100" dir="2700000" algn="tl" rotWithShape="0">
                  <a:schemeClr val="tx2">
                    <a:alpha val="43000"/>
                  </a:schemeClr>
                </a:outerShdw>
              </a:effectLst>
              <a:latin typeface="Century Gothic" charset="0"/>
              <a:ea typeface="ＭＳ Ｐゴシック" charset="0"/>
              <a:cs typeface="Century Gothic" charset="0"/>
            </a:endParaRPr>
          </a:p>
        </p:txBody>
      </p:sp>
      <p:sp>
        <p:nvSpPr>
          <p:cNvPr id="29700" name="CasellaDiTesto 6">
            <a:extLst>
              <a:ext uri="{FF2B5EF4-FFF2-40B4-BE49-F238E27FC236}">
                <a16:creationId xmlns:a16="http://schemas.microsoft.com/office/drawing/2014/main" xmlns="" id="{7122BDEC-9B3E-7043-9090-CC2847AE79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2493" y="5983577"/>
            <a:ext cx="36576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000" dirty="0">
                <a:solidFill>
                  <a:srgbClr val="FFFFFF"/>
                </a:solidFill>
                <a:latin typeface="Century Gothic" panose="020B0502020202020204" pitchFamily="34" charset="0"/>
              </a:rPr>
              <a:t>Barrow C.J. Applied </a:t>
            </a:r>
            <a:r>
              <a:rPr lang="it-IT" altLang="it-IT" sz="1000" dirty="0" err="1">
                <a:solidFill>
                  <a:srgbClr val="FFFFFF"/>
                </a:solidFill>
                <a:latin typeface="Century Gothic" panose="020B0502020202020204" pitchFamily="34" charset="0"/>
              </a:rPr>
              <a:t>Geography</a:t>
            </a:r>
            <a:r>
              <a:rPr lang="it-IT" altLang="it-IT" sz="1000" dirty="0">
                <a:solidFill>
                  <a:srgbClr val="FFFFFF"/>
                </a:solidFill>
                <a:latin typeface="Century Gothic" panose="020B0502020202020204" pitchFamily="34" charset="0"/>
              </a:rPr>
              <a:t> 34 (2012) 21 -28</a:t>
            </a: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xmlns="" id="{5E787B5E-C2F2-59CE-BD67-46DBB36EBA7F}"/>
              </a:ext>
            </a:extLst>
          </p:cNvPr>
          <p:cNvSpPr/>
          <p:nvPr/>
        </p:nvSpPr>
        <p:spPr>
          <a:xfrm>
            <a:off x="1894114" y="1421430"/>
            <a:ext cx="864597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en-GB" sz="1600" b="1" dirty="0">
                <a:solidFill>
                  <a:srgbClr val="FFFF00"/>
                </a:solidFill>
                <a:latin typeface="Century Gothic" panose="020B0502020202020204" pitchFamily="34" charset="0"/>
              </a:rPr>
              <a:t>Il biochar non </a:t>
            </a:r>
            <a:r>
              <a:rPr lang="en-US" altLang="en-GB" sz="1600" b="1" dirty="0" err="1">
                <a:solidFill>
                  <a:srgbClr val="FFFF00"/>
                </a:solidFill>
                <a:latin typeface="Century Gothic" panose="020B0502020202020204" pitchFamily="34" charset="0"/>
              </a:rPr>
              <a:t>è</a:t>
            </a:r>
            <a:r>
              <a:rPr lang="en-US" altLang="en-GB" sz="1600" b="1" dirty="0">
                <a:solidFill>
                  <a:srgbClr val="FFFF00"/>
                </a:solidFill>
                <a:latin typeface="Century Gothic" panose="020B0502020202020204" pitchFamily="34" charset="0"/>
              </a:rPr>
              <a:t> un </a:t>
            </a:r>
            <a:r>
              <a:rPr lang="en-US" altLang="en-GB" sz="1600" b="1" dirty="0" err="1">
                <a:solidFill>
                  <a:srgbClr val="FFFF00"/>
                </a:solidFill>
                <a:latin typeface="Century Gothic" panose="020B0502020202020204" pitchFamily="34" charset="0"/>
              </a:rPr>
              <a:t>fertilizzante</a:t>
            </a:r>
            <a:endParaRPr lang="en-US" altLang="it-IT" sz="1600" b="1" dirty="0">
              <a:solidFill>
                <a:srgbClr val="FFFF00"/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La Braccesca - Antinori : tutti i prodotti in vendita online ...">
            <a:extLst>
              <a:ext uri="{FF2B5EF4-FFF2-40B4-BE49-F238E27FC236}">
                <a16:creationId xmlns:a16="http://schemas.microsoft.com/office/drawing/2014/main" xmlns="" id="{6878993D-8203-181B-2EA4-BC55358866D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89" r="21583"/>
          <a:stretch/>
        </p:blipFill>
        <p:spPr bwMode="auto">
          <a:xfrm>
            <a:off x="520313" y="276224"/>
            <a:ext cx="862362" cy="889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xmlns="" id="{733A95F8-6398-066F-72DD-E8E566BEEE23}"/>
              </a:ext>
            </a:extLst>
          </p:cNvPr>
          <p:cNvSpPr txBox="1"/>
          <p:nvPr/>
        </p:nvSpPr>
        <p:spPr>
          <a:xfrm>
            <a:off x="2050241" y="137030"/>
            <a:ext cx="91636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/>
              <a:t>Tenuta</a:t>
            </a:r>
            <a:r>
              <a:rPr lang="en-GB" dirty="0"/>
              <a:t> La </a:t>
            </a:r>
            <a:r>
              <a:rPr lang="en-GB" dirty="0" err="1"/>
              <a:t>Braccesca</a:t>
            </a:r>
            <a:r>
              <a:rPr lang="en-GB" dirty="0"/>
              <a:t> (</a:t>
            </a:r>
            <a:r>
              <a:rPr lang="en-GB" dirty="0" err="1"/>
              <a:t>Antinori</a:t>
            </a:r>
            <a:r>
              <a:rPr lang="en-GB" dirty="0"/>
              <a:t>) Cortona (</a:t>
            </a:r>
            <a:r>
              <a:rPr lang="en-GB" dirty="0" err="1"/>
              <a:t>Ar</a:t>
            </a:r>
            <a:r>
              <a:rPr lang="en-GB" dirty="0"/>
              <a:t>) – 2009 – in </a:t>
            </a:r>
            <a:r>
              <a:rPr lang="en-GB" dirty="0" err="1"/>
              <a:t>corso</a:t>
            </a:r>
            <a:r>
              <a:rPr lang="en-GB" dirty="0"/>
              <a:t> (13 anni)</a:t>
            </a:r>
          </a:p>
          <a:p>
            <a:r>
              <a:rPr lang="en-GB" dirty="0"/>
              <a:t>3 </a:t>
            </a:r>
            <a:r>
              <a:rPr lang="en-GB" dirty="0" err="1"/>
              <a:t>Tesi</a:t>
            </a:r>
            <a:r>
              <a:rPr lang="en-GB" dirty="0"/>
              <a:t>: </a:t>
            </a:r>
            <a:r>
              <a:rPr lang="en-GB" dirty="0" err="1"/>
              <a:t>Controllo</a:t>
            </a:r>
            <a:r>
              <a:rPr lang="en-GB" dirty="0"/>
              <a:t>, Biochar 22 t/ha (2009) e Biochar 44 t/ha (2010)</a:t>
            </a:r>
          </a:p>
          <a:p>
            <a:r>
              <a:rPr lang="en-GB" dirty="0"/>
              <a:t>5 </a:t>
            </a:r>
            <a:r>
              <a:rPr lang="en-GB" dirty="0" err="1"/>
              <a:t>repliche</a:t>
            </a:r>
            <a:r>
              <a:rPr lang="en-GB" dirty="0"/>
              <a:t> per </a:t>
            </a:r>
            <a:r>
              <a:rPr lang="en-GB" dirty="0" err="1"/>
              <a:t>tesi</a:t>
            </a:r>
            <a:r>
              <a:rPr lang="en-GB" dirty="0"/>
              <a:t> = 15 </a:t>
            </a:r>
            <a:r>
              <a:rPr lang="en-GB" dirty="0" err="1"/>
              <a:t>parcelle</a:t>
            </a:r>
            <a:r>
              <a:rPr lang="en-GB" dirty="0"/>
              <a:t> </a:t>
            </a:r>
            <a:r>
              <a:rPr lang="en-GB" dirty="0" err="1"/>
              <a:t>ognuna</a:t>
            </a:r>
            <a:r>
              <a:rPr lang="en-GB" dirty="0"/>
              <a:t> di 225 m</a:t>
            </a:r>
            <a:r>
              <a:rPr lang="en-GB" baseline="30000" dirty="0"/>
              <a:t>2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xmlns="" id="{86DF4571-10A1-A005-E840-2347EC66386F}"/>
              </a:ext>
            </a:extLst>
          </p:cNvPr>
          <p:cNvSpPr txBox="1"/>
          <p:nvPr/>
        </p:nvSpPr>
        <p:spPr>
          <a:xfrm>
            <a:off x="2050241" y="1060360"/>
            <a:ext cx="49657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Biochar da </a:t>
            </a:r>
            <a:r>
              <a:rPr lang="en-GB" dirty="0" err="1"/>
              <a:t>Pirolisi</a:t>
            </a:r>
            <a:r>
              <a:rPr lang="en-GB" dirty="0"/>
              <a:t> di Romagna Carbone</a:t>
            </a:r>
          </a:p>
          <a:p>
            <a:r>
              <a:rPr lang="en-GB" dirty="0" err="1"/>
              <a:t>Suolo</a:t>
            </a:r>
            <a:r>
              <a:rPr lang="en-GB" dirty="0"/>
              <a:t> </a:t>
            </a:r>
            <a:r>
              <a:rPr lang="en-GB" dirty="0" err="1"/>
              <a:t>limoso</a:t>
            </a:r>
            <a:r>
              <a:rPr lang="en-GB" dirty="0"/>
              <a:t> </a:t>
            </a:r>
            <a:r>
              <a:rPr lang="en-GB" dirty="0" err="1"/>
              <a:t>argilloso</a:t>
            </a:r>
            <a:endParaRPr lang="en-GB" dirty="0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xmlns="" id="{910552EC-A2C9-35A4-C84B-4CFB6084BDC6}"/>
              </a:ext>
            </a:extLst>
          </p:cNvPr>
          <p:cNvSpPr/>
          <p:nvPr/>
        </p:nvSpPr>
        <p:spPr>
          <a:xfrm>
            <a:off x="6598394" y="2848875"/>
            <a:ext cx="559360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/>
              <a:buChar char="•"/>
            </a:pPr>
            <a:r>
              <a:rPr lang="en-GB" dirty="0" err="1"/>
              <a:t>Relazioni</a:t>
            </a:r>
            <a:r>
              <a:rPr lang="en-GB" dirty="0"/>
              <a:t> </a:t>
            </a:r>
            <a:r>
              <a:rPr lang="en-GB" dirty="0" err="1"/>
              <a:t>idriche</a:t>
            </a:r>
            <a:r>
              <a:rPr lang="en-GB" dirty="0"/>
              <a:t> </a:t>
            </a:r>
            <a:r>
              <a:rPr lang="en-GB" dirty="0" err="1"/>
              <a:t>suolo-pianta</a:t>
            </a:r>
            <a:endParaRPr lang="it-IT" dirty="0"/>
          </a:p>
          <a:p>
            <a:pPr marL="285750" lvl="0" indent="-285750">
              <a:buFont typeface="Arial"/>
              <a:buChar char="•"/>
            </a:pPr>
            <a:r>
              <a:rPr lang="en-GB" dirty="0" err="1"/>
              <a:t>Sviluppo</a:t>
            </a:r>
            <a:r>
              <a:rPr lang="en-GB" dirty="0"/>
              <a:t> </a:t>
            </a:r>
            <a:r>
              <a:rPr lang="en-GB" dirty="0" err="1"/>
              <a:t>radicale</a:t>
            </a:r>
            <a:r>
              <a:rPr lang="en-GB" dirty="0"/>
              <a:t> </a:t>
            </a:r>
            <a:r>
              <a:rPr lang="en-GB" dirty="0" err="1"/>
              <a:t>della</a:t>
            </a:r>
            <a:r>
              <a:rPr lang="en-GB" dirty="0"/>
              <a:t> </a:t>
            </a:r>
            <a:r>
              <a:rPr lang="en-GB" dirty="0" err="1"/>
              <a:t>vite</a:t>
            </a:r>
            <a:endParaRPr lang="it-IT" dirty="0"/>
          </a:p>
          <a:p>
            <a:pPr marL="285750" lvl="0" indent="-285750">
              <a:buFont typeface="Arial"/>
              <a:buChar char="•"/>
            </a:pPr>
            <a:r>
              <a:rPr lang="en-GB" dirty="0" err="1"/>
              <a:t>Comunità</a:t>
            </a:r>
            <a:r>
              <a:rPr lang="en-GB" dirty="0"/>
              <a:t> </a:t>
            </a:r>
            <a:r>
              <a:rPr lang="en-GB" dirty="0" err="1"/>
              <a:t>microbica</a:t>
            </a:r>
            <a:r>
              <a:rPr lang="en-GB" dirty="0"/>
              <a:t> del </a:t>
            </a:r>
            <a:r>
              <a:rPr lang="en-GB" dirty="0" err="1"/>
              <a:t>suolo</a:t>
            </a:r>
            <a:endParaRPr lang="it-IT" dirty="0"/>
          </a:p>
          <a:p>
            <a:pPr marL="285750" lvl="0" indent="-285750">
              <a:buFont typeface="Arial"/>
              <a:buChar char="•"/>
            </a:pPr>
            <a:r>
              <a:rPr lang="en-GB" dirty="0"/>
              <a:t>Studio </a:t>
            </a:r>
            <a:r>
              <a:rPr lang="en-GB" dirty="0" err="1"/>
              <a:t>dell'accumulo</a:t>
            </a:r>
            <a:r>
              <a:rPr lang="en-GB" dirty="0"/>
              <a:t> e </a:t>
            </a:r>
            <a:r>
              <a:rPr lang="en-GB" dirty="0" err="1"/>
              <a:t>dinamica</a:t>
            </a:r>
            <a:r>
              <a:rPr lang="en-GB" dirty="0"/>
              <a:t> </a:t>
            </a:r>
            <a:r>
              <a:rPr lang="en-GB" dirty="0" err="1"/>
              <a:t>degli</a:t>
            </a:r>
            <a:r>
              <a:rPr lang="en-GB" dirty="0"/>
              <a:t> IPA </a:t>
            </a:r>
            <a:r>
              <a:rPr lang="en-GB" dirty="0" err="1"/>
              <a:t>nel</a:t>
            </a:r>
            <a:r>
              <a:rPr lang="en-GB" dirty="0"/>
              <a:t> </a:t>
            </a:r>
            <a:r>
              <a:rPr lang="en-GB" dirty="0" err="1"/>
              <a:t>suolo</a:t>
            </a:r>
            <a:endParaRPr lang="it-IT" dirty="0"/>
          </a:p>
          <a:p>
            <a:pPr marL="285750" lvl="0" indent="-285750">
              <a:buFont typeface="Arial"/>
              <a:buChar char="•"/>
            </a:pPr>
            <a:r>
              <a:rPr lang="en-GB" dirty="0"/>
              <a:t>VOC e </a:t>
            </a:r>
            <a:r>
              <a:rPr lang="en-GB" dirty="0" err="1"/>
              <a:t>cambiamenti</a:t>
            </a:r>
            <a:r>
              <a:rPr lang="en-GB" dirty="0"/>
              <a:t> del </a:t>
            </a:r>
            <a:r>
              <a:rPr lang="en-GB" dirty="0" err="1"/>
              <a:t>suolo</a:t>
            </a:r>
            <a:endParaRPr lang="it-IT" dirty="0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xmlns="" id="{43834360-6EF5-6B26-93FE-81FAEDA91AED}"/>
              </a:ext>
            </a:extLst>
          </p:cNvPr>
          <p:cNvSpPr/>
          <p:nvPr/>
        </p:nvSpPr>
        <p:spPr>
          <a:xfrm>
            <a:off x="6598394" y="4356742"/>
            <a:ext cx="54957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/>
              <a:buChar char="•"/>
            </a:pPr>
            <a:r>
              <a:rPr lang="en-GB" dirty="0" err="1"/>
              <a:t>Produttività</a:t>
            </a:r>
            <a:r>
              <a:rPr lang="en-GB" dirty="0"/>
              <a:t> e </a:t>
            </a:r>
            <a:r>
              <a:rPr lang="en-GB" dirty="0" err="1"/>
              <a:t>Qualità</a:t>
            </a:r>
            <a:r>
              <a:rPr lang="en-GB" dirty="0"/>
              <a:t> </a:t>
            </a:r>
            <a:r>
              <a:rPr lang="en-GB" dirty="0" err="1"/>
              <a:t>delle</a:t>
            </a:r>
            <a:r>
              <a:rPr lang="en-GB" dirty="0"/>
              <a:t> </a:t>
            </a:r>
            <a:r>
              <a:rPr lang="en-GB" dirty="0" err="1"/>
              <a:t>Uve</a:t>
            </a:r>
            <a:endParaRPr lang="it-IT" dirty="0"/>
          </a:p>
          <a:p>
            <a:pPr marL="285750" lvl="0" indent="-285750">
              <a:buFont typeface="Arial"/>
              <a:buChar char="•"/>
            </a:pPr>
            <a:r>
              <a:rPr lang="en-GB" dirty="0" err="1"/>
              <a:t>Microbioma</a:t>
            </a:r>
            <a:r>
              <a:rPr lang="en-GB" dirty="0"/>
              <a:t> del </a:t>
            </a:r>
            <a:r>
              <a:rPr lang="en-GB" dirty="0" err="1"/>
              <a:t>suolo</a:t>
            </a:r>
            <a:endParaRPr lang="it-IT" dirty="0"/>
          </a:p>
          <a:p>
            <a:pPr marL="285750" lvl="0" indent="-285750">
              <a:buFont typeface="Arial"/>
              <a:buChar char="•"/>
            </a:pPr>
            <a:r>
              <a:rPr lang="en-GB" dirty="0" err="1"/>
              <a:t>Qualità</a:t>
            </a:r>
            <a:r>
              <a:rPr lang="en-GB" dirty="0"/>
              <a:t> del </a:t>
            </a:r>
            <a:r>
              <a:rPr lang="en-GB" dirty="0" err="1"/>
              <a:t>suolo</a:t>
            </a:r>
            <a:r>
              <a:rPr lang="en-GB" dirty="0"/>
              <a:t> (</a:t>
            </a:r>
            <a:r>
              <a:rPr lang="en-GB" dirty="0" err="1"/>
              <a:t>microartropodi</a:t>
            </a:r>
            <a:r>
              <a:rPr lang="en-GB" dirty="0"/>
              <a:t>)</a:t>
            </a:r>
            <a:endParaRPr lang="it-IT" dirty="0"/>
          </a:p>
          <a:p>
            <a:pPr marL="285750" lvl="0" indent="-285750">
              <a:buFont typeface="Arial"/>
              <a:buChar char="•"/>
            </a:pPr>
            <a:r>
              <a:rPr lang="en-GB" dirty="0" err="1"/>
              <a:t>Ecofisiologia</a:t>
            </a:r>
            <a:r>
              <a:rPr lang="en-GB" dirty="0"/>
              <a:t> </a:t>
            </a:r>
            <a:r>
              <a:rPr lang="en-GB" dirty="0" err="1"/>
              <a:t>della</a:t>
            </a:r>
            <a:r>
              <a:rPr lang="en-GB" dirty="0"/>
              <a:t> </a:t>
            </a:r>
            <a:r>
              <a:rPr lang="en-GB" dirty="0" err="1"/>
              <a:t>vite</a:t>
            </a:r>
            <a:endParaRPr lang="it-IT" dirty="0"/>
          </a:p>
        </p:txBody>
      </p:sp>
      <p:grpSp>
        <p:nvGrpSpPr>
          <p:cNvPr id="5" name="Gruppo 13">
            <a:extLst>
              <a:ext uri="{FF2B5EF4-FFF2-40B4-BE49-F238E27FC236}">
                <a16:creationId xmlns:a16="http://schemas.microsoft.com/office/drawing/2014/main" xmlns="" id="{DD8C00DA-F306-9162-BC70-BC9280B55838}"/>
              </a:ext>
            </a:extLst>
          </p:cNvPr>
          <p:cNvGrpSpPr>
            <a:grpSpLocks/>
          </p:cNvGrpSpPr>
          <p:nvPr/>
        </p:nvGrpSpPr>
        <p:grpSpPr bwMode="auto">
          <a:xfrm>
            <a:off x="0" y="2255501"/>
            <a:ext cx="6539075" cy="4403881"/>
            <a:chOff x="457201" y="302955"/>
            <a:chExt cx="8128000" cy="5849681"/>
          </a:xfrm>
        </p:grpSpPr>
        <p:pic>
          <p:nvPicPr>
            <p:cNvPr id="9" name="Immagine 3" descr="distribuzione biochar.jpg">
              <a:extLst>
                <a:ext uri="{FF2B5EF4-FFF2-40B4-BE49-F238E27FC236}">
                  <a16:creationId xmlns:a16="http://schemas.microsoft.com/office/drawing/2014/main" xmlns="" id="{7BA236A5-8097-608B-BD28-16C54F506E7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1" y="302955"/>
              <a:ext cx="8128000" cy="58496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CasellaDiTesto 15">
              <a:extLst>
                <a:ext uri="{FF2B5EF4-FFF2-40B4-BE49-F238E27FC236}">
                  <a16:creationId xmlns:a16="http://schemas.microsoft.com/office/drawing/2014/main" xmlns="" id="{DF8B66A9-C529-4F16-7A7C-420E93ECDD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90378" y="5667559"/>
              <a:ext cx="3471967" cy="218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it-IT" sz="10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Cortona (</a:t>
              </a:r>
              <a:r>
                <a:rPr lang="en-GB" altLang="it-IT" sz="10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Ar</a:t>
              </a:r>
              <a:r>
                <a:rPr lang="en-GB" altLang="it-IT" sz="10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) La </a:t>
              </a:r>
              <a:r>
                <a:rPr lang="en-GB" altLang="it-IT" sz="10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Braccesca</a:t>
              </a:r>
              <a:r>
                <a:rPr lang="en-GB" altLang="it-IT" sz="10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,  2009</a:t>
              </a:r>
            </a:p>
          </p:txBody>
        </p:sp>
      </p:grpSp>
      <p:pic>
        <p:nvPicPr>
          <p:cNvPr id="11" name="Immagine 7" descr="CIMG0017.JPG">
            <a:extLst>
              <a:ext uri="{FF2B5EF4-FFF2-40B4-BE49-F238E27FC236}">
                <a16:creationId xmlns:a16="http://schemas.microsoft.com/office/drawing/2014/main" xmlns="" id="{FA42D033-BFD1-D20C-68F1-98E7635A5F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24" r="9735" b="26389"/>
          <a:stretch>
            <a:fillRect/>
          </a:stretch>
        </p:blipFill>
        <p:spPr bwMode="auto">
          <a:xfrm>
            <a:off x="7447747" y="816166"/>
            <a:ext cx="4435606" cy="17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xmlns="" id="{52F270DF-A091-6087-45DB-B08EC8C8F7B1}"/>
              </a:ext>
            </a:extLst>
          </p:cNvPr>
          <p:cNvSpPr txBox="1"/>
          <p:nvPr/>
        </p:nvSpPr>
        <p:spPr>
          <a:xfrm>
            <a:off x="2050241" y="1609170"/>
            <a:ext cx="527210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1800" dirty="0"/>
              <a:t>Merlot anno di impianto 1995, cordone speronato con sesto di impianto 2.5m x 0.8 m. </a:t>
            </a:r>
          </a:p>
          <a:p>
            <a:pPr algn="just"/>
            <a:endParaRPr lang="it-IT" sz="1800" dirty="0"/>
          </a:p>
        </p:txBody>
      </p:sp>
    </p:spTree>
    <p:extLst>
      <p:ext uri="{BB962C8B-B14F-4D97-AF65-F5344CB8AC3E}">
        <p14:creationId xmlns:p14="http://schemas.microsoft.com/office/powerpoint/2010/main" val="24706466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xmlns="" id="{81E331A3-58D0-7443-ACAC-F9AA3285506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5161" t="33547" r="5403" b="52068"/>
          <a:stretch/>
        </p:blipFill>
        <p:spPr>
          <a:xfrm>
            <a:off x="3483428" y="2456542"/>
            <a:ext cx="2467429" cy="972458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xmlns="" id="{B89AB61A-951A-85D2-BCE9-AC22B718CBF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64" t="31614" r="41355" b="38863"/>
          <a:stretch/>
        </p:blipFill>
        <p:spPr>
          <a:xfrm>
            <a:off x="2324002" y="178253"/>
            <a:ext cx="4786282" cy="1995715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xmlns="" id="{CEC87D9D-3ADA-F022-65A3-95902BA571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8493" y="3769633"/>
            <a:ext cx="6337300" cy="914400"/>
          </a:xfrm>
          <a:prstGeom prst="rect">
            <a:avLst/>
          </a:prstGeom>
        </p:spPr>
      </p:pic>
      <p:pic>
        <p:nvPicPr>
          <p:cNvPr id="9" name="Picture 2" descr="La Braccesca - Antinori : tutti i prodotti in vendita online ...">
            <a:extLst>
              <a:ext uri="{FF2B5EF4-FFF2-40B4-BE49-F238E27FC236}">
                <a16:creationId xmlns:a16="http://schemas.microsoft.com/office/drawing/2014/main" xmlns="" id="{D6461B39-CDF6-38CB-5878-8165A86CD0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89" r="21583"/>
          <a:stretch/>
        </p:blipFill>
        <p:spPr bwMode="auto">
          <a:xfrm>
            <a:off x="520313" y="482250"/>
            <a:ext cx="862362" cy="889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Oggetto 10">
            <a:extLst>
              <a:ext uri="{FF2B5EF4-FFF2-40B4-BE49-F238E27FC236}">
                <a16:creationId xmlns:a16="http://schemas.microsoft.com/office/drawing/2014/main" xmlns="" id="{D3C85358-A540-7630-8CA6-C0AACFB912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7784330"/>
              </p:ext>
            </p:extLst>
          </p:nvPr>
        </p:nvGraphicFramePr>
        <p:xfrm>
          <a:off x="7885793" y="397616"/>
          <a:ext cx="6337300" cy="445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Documento" r:id="rId8" imgW="6337300" imgH="4457700" progId="Word.Document.12">
                  <p:embed/>
                </p:oleObj>
              </mc:Choice>
              <mc:Fallback>
                <p:oleObj name="Documento" r:id="rId8" imgW="6337300" imgH="44577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885793" y="397616"/>
                        <a:ext cx="6337300" cy="445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CasellaDiTesto 11">
            <a:extLst>
              <a:ext uri="{FF2B5EF4-FFF2-40B4-BE49-F238E27FC236}">
                <a16:creationId xmlns:a16="http://schemas.microsoft.com/office/drawing/2014/main" xmlns="" id="{E634A38A-6AD3-0CC4-6A27-97EE8979451D}"/>
              </a:ext>
            </a:extLst>
          </p:cNvPr>
          <p:cNvSpPr txBox="1"/>
          <p:nvPr/>
        </p:nvSpPr>
        <p:spPr>
          <a:xfrm>
            <a:off x="8165" y="4892970"/>
            <a:ext cx="76272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Stimando 4000 piante per ettaro i due trattamenti con il biochar rispetto al controllo hanno determinato una maggiore produzione di uva per ettaro pari a:</a:t>
            </a:r>
          </a:p>
          <a:p>
            <a:pPr algn="ctr"/>
            <a:r>
              <a:rPr lang="it-IT" dirty="0"/>
              <a:t>B = +24.4 </a:t>
            </a:r>
            <a:r>
              <a:rPr lang="it-IT" dirty="0" err="1"/>
              <a:t>q</a:t>
            </a:r>
            <a:endParaRPr lang="it-IT" dirty="0"/>
          </a:p>
          <a:p>
            <a:pPr algn="ctr"/>
            <a:r>
              <a:rPr lang="it-IT" dirty="0"/>
              <a:t>BB = + 25.6 </a:t>
            </a:r>
            <a:r>
              <a:rPr lang="it-IT" dirty="0" err="1"/>
              <a:t>q</a:t>
            </a:r>
            <a:endParaRPr lang="it-IT" dirty="0"/>
          </a:p>
        </p:txBody>
      </p:sp>
      <p:graphicFrame>
        <p:nvGraphicFramePr>
          <p:cNvPr id="13" name="Oggetto 12">
            <a:extLst>
              <a:ext uri="{FF2B5EF4-FFF2-40B4-BE49-F238E27FC236}">
                <a16:creationId xmlns:a16="http://schemas.microsoft.com/office/drawing/2014/main" xmlns="" id="{274E4F9C-E730-2FE8-D28F-D1B4C44F22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8328171"/>
              </p:ext>
            </p:extLst>
          </p:nvPr>
        </p:nvGraphicFramePr>
        <p:xfrm>
          <a:off x="7885793" y="5065283"/>
          <a:ext cx="6337300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Documento" r:id="rId11" imgW="6337300" imgH="1409700" progId="Word.Document.12">
                  <p:embed/>
                </p:oleObj>
              </mc:Choice>
              <mc:Fallback>
                <p:oleObj name="Documento" r:id="rId11" imgW="6337300" imgH="14097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885793" y="5065283"/>
                        <a:ext cx="6337300" cy="1409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CasellaDiTesto 13">
            <a:extLst>
              <a:ext uri="{FF2B5EF4-FFF2-40B4-BE49-F238E27FC236}">
                <a16:creationId xmlns:a16="http://schemas.microsoft.com/office/drawing/2014/main" xmlns="" id="{3D98865B-5C7F-BC7A-F6FA-38F6CB4DAA51}"/>
              </a:ext>
            </a:extLst>
          </p:cNvPr>
          <p:cNvSpPr txBox="1"/>
          <p:nvPr/>
        </p:nvSpPr>
        <p:spPr>
          <a:xfrm>
            <a:off x="2481943" y="6219371"/>
            <a:ext cx="26125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PER ANNO</a:t>
            </a:r>
          </a:p>
        </p:txBody>
      </p:sp>
    </p:spTree>
    <p:extLst>
      <p:ext uri="{BB962C8B-B14F-4D97-AF65-F5344CB8AC3E}">
        <p14:creationId xmlns:p14="http://schemas.microsoft.com/office/powerpoint/2010/main" val="33630093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ttangolo 17"/>
          <p:cNvSpPr/>
          <p:nvPr/>
        </p:nvSpPr>
        <p:spPr>
          <a:xfrm>
            <a:off x="1422400" y="13327"/>
            <a:ext cx="1201738" cy="68659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 dirty="0"/>
          </a:p>
        </p:txBody>
      </p:sp>
      <p:sp>
        <p:nvSpPr>
          <p:cNvPr id="14343" name="Rettangolo 13"/>
          <p:cNvSpPr>
            <a:spLocks noChangeArrowheads="1"/>
          </p:cNvSpPr>
          <p:nvPr/>
        </p:nvSpPr>
        <p:spPr bwMode="auto">
          <a:xfrm>
            <a:off x="3810000" y="3105150"/>
            <a:ext cx="457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GB"/>
          </a:p>
        </p:txBody>
      </p:sp>
      <p:sp>
        <p:nvSpPr>
          <p:cNvPr id="10" name="Sottotitolo 2">
            <a:extLst>
              <a:ext uri="{FF2B5EF4-FFF2-40B4-BE49-F238E27FC236}">
                <a16:creationId xmlns:a16="http://schemas.microsoft.com/office/drawing/2014/main" xmlns="" id="{566BA762-58E7-5440-B705-30184DA161BC}"/>
              </a:ext>
            </a:extLst>
          </p:cNvPr>
          <p:cNvSpPr txBox="1">
            <a:spLocks/>
          </p:cNvSpPr>
          <p:nvPr/>
        </p:nvSpPr>
        <p:spPr>
          <a:xfrm>
            <a:off x="1616364" y="1031514"/>
            <a:ext cx="8848436" cy="6223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it-IT" sz="2000" b="1" dirty="0">
                <a:latin typeface="Century Gothic"/>
                <a:cs typeface="Century Gothic"/>
              </a:rPr>
              <a:t>Biochar e crediti di carbonio: prime metodologie di contabilizzazione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xmlns="" id="{6FDE380E-BC82-3940-AC89-A36F650E57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7186" y="2034157"/>
            <a:ext cx="4260797" cy="4431671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xmlns="" id="{06F4487A-B83B-E343-936F-F0C6FBB3B6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5828" y="2035057"/>
            <a:ext cx="1761903" cy="1761903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xmlns="" id="{3DA3D059-8091-AB4C-B35D-14F896CDC3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7875" y="4099235"/>
            <a:ext cx="3137704" cy="2165458"/>
          </a:xfrm>
          <a:prstGeom prst="rect">
            <a:avLst/>
          </a:prstGeom>
        </p:spPr>
      </p:pic>
      <p:sp>
        <p:nvSpPr>
          <p:cNvPr id="17" name="CasellaDiTesto 16">
            <a:extLst>
              <a:ext uri="{FF2B5EF4-FFF2-40B4-BE49-F238E27FC236}">
                <a16:creationId xmlns:a16="http://schemas.microsoft.com/office/drawing/2014/main" xmlns="" id="{444B2B26-EA32-2248-A76F-1FA9A4DE974B}"/>
              </a:ext>
            </a:extLst>
          </p:cNvPr>
          <p:cNvSpPr txBox="1"/>
          <p:nvPr/>
        </p:nvSpPr>
        <p:spPr>
          <a:xfrm>
            <a:off x="7335256" y="3934660"/>
            <a:ext cx="2377898" cy="1519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noAutofit/>
          </a:bodyPr>
          <a:lstStyle/>
          <a:p>
            <a:endParaRPr lang="it-IT" dirty="0"/>
          </a:p>
        </p:txBody>
      </p:sp>
      <p:pic>
        <p:nvPicPr>
          <p:cNvPr id="16" name="Immagine 15">
            <a:extLst>
              <a:ext uri="{FF2B5EF4-FFF2-40B4-BE49-F238E27FC236}">
                <a16:creationId xmlns:a16="http://schemas.microsoft.com/office/drawing/2014/main" xmlns="" id="{7FC83439-234E-814B-B6A1-C6C89AE160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77730" y="3455965"/>
            <a:ext cx="1760890" cy="1820025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xmlns="" id="{AB92D29D-2D27-0440-8FC5-315C9B12D67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08360" y="1609532"/>
            <a:ext cx="1595834" cy="1764145"/>
          </a:xfrm>
          <a:prstGeom prst="rect">
            <a:avLst/>
          </a:prstGeom>
        </p:spPr>
      </p:pic>
      <p:sp>
        <p:nvSpPr>
          <p:cNvPr id="21" name="Rettangolo 15">
            <a:extLst>
              <a:ext uri="{FF2B5EF4-FFF2-40B4-BE49-F238E27FC236}">
                <a16:creationId xmlns:a16="http://schemas.microsoft.com/office/drawing/2014/main" xmlns="" id="{1D2CC7E7-B557-4F45-8CF9-91472478F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54582" y="385598"/>
            <a:ext cx="1013419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it-IT" altLang="it-IT" sz="1100" dirty="0">
                <a:solidFill>
                  <a:srgbClr val="FFFFFF"/>
                </a:solidFill>
                <a:latin typeface="Century Gothic" panose="020B0502020202020204" pitchFamily="34" charset="0"/>
              </a:rPr>
              <a:t>8 luglio 2022</a:t>
            </a:r>
          </a:p>
        </p:txBody>
      </p:sp>
      <p:sp>
        <p:nvSpPr>
          <p:cNvPr id="23" name="CasellaDiTesto 12">
            <a:extLst>
              <a:ext uri="{FF2B5EF4-FFF2-40B4-BE49-F238E27FC236}">
                <a16:creationId xmlns:a16="http://schemas.microsoft.com/office/drawing/2014/main" xmlns="" id="{AD6E2ADF-BFF4-CB41-AD11-6A35AFC380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24362" y="602834"/>
            <a:ext cx="134363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it-IT" altLang="it-IT" sz="1100" dirty="0">
                <a:solidFill>
                  <a:srgbClr val="FFFFFF"/>
                </a:solidFill>
                <a:latin typeface="Century Gothic" panose="020B0502020202020204" pitchFamily="34" charset="0"/>
              </a:rPr>
              <a:t>ONLINE WEBINAR</a:t>
            </a:r>
          </a:p>
        </p:txBody>
      </p:sp>
    </p:spTree>
    <p:extLst>
      <p:ext uri="{BB962C8B-B14F-4D97-AF65-F5344CB8AC3E}">
        <p14:creationId xmlns:p14="http://schemas.microsoft.com/office/powerpoint/2010/main" val="31047513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ttangolo 17">
            <a:extLst>
              <a:ext uri="{FF2B5EF4-FFF2-40B4-BE49-F238E27FC236}">
                <a16:creationId xmlns:a16="http://schemas.microsoft.com/office/drawing/2014/main" xmlns="" id="{D33124DB-739A-B247-B56C-B3D4003EF29B}"/>
              </a:ext>
            </a:extLst>
          </p:cNvPr>
          <p:cNvSpPr/>
          <p:nvPr/>
        </p:nvSpPr>
        <p:spPr>
          <a:xfrm>
            <a:off x="1422400" y="0"/>
            <a:ext cx="1201738" cy="68659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it-IT" dirty="0"/>
          </a:p>
        </p:txBody>
      </p:sp>
      <p:sp>
        <p:nvSpPr>
          <p:cNvPr id="14338" name="Titolo 1">
            <a:extLst>
              <a:ext uri="{FF2B5EF4-FFF2-40B4-BE49-F238E27FC236}">
                <a16:creationId xmlns:a16="http://schemas.microsoft.com/office/drawing/2014/main" xmlns="" id="{B1D06090-09A0-8640-8821-2BFFA9FEC6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89754" y="2191314"/>
            <a:ext cx="6162805" cy="636588"/>
          </a:xfrm>
        </p:spPr>
        <p:txBody>
          <a:bodyPr/>
          <a:lstStyle/>
          <a:p>
            <a:pPr eaLnBrk="1" hangingPunct="1"/>
            <a:r>
              <a:rPr lang="en-GB" altLang="it-IT" sz="3200" dirty="0" err="1">
                <a:latin typeface="Century Gothic" panose="020B0502020202020204" pitchFamily="34" charset="0"/>
                <a:ea typeface="ＭＳ Ｐゴシック" panose="020B0600070205080204" pitchFamily="34" charset="-128"/>
              </a:rPr>
              <a:t>Grazie</a:t>
            </a:r>
            <a:r>
              <a:rPr lang="en-GB" altLang="it-IT" sz="3200" dirty="0">
                <a:latin typeface="Century Gothic" panose="020B0502020202020204" pitchFamily="34" charset="0"/>
                <a:ea typeface="ＭＳ Ｐゴシック" panose="020B0600070205080204" pitchFamily="34" charset="-128"/>
              </a:rPr>
              <a:t> per </a:t>
            </a:r>
            <a:r>
              <a:rPr lang="en-GB" altLang="it-IT" sz="3200" dirty="0" err="1">
                <a:latin typeface="Century Gothic" panose="020B0502020202020204" pitchFamily="34" charset="0"/>
                <a:ea typeface="ＭＳ Ｐゴシック" panose="020B0600070205080204" pitchFamily="34" charset="-128"/>
              </a:rPr>
              <a:t>l’attenzione</a:t>
            </a:r>
            <a:endParaRPr lang="it-IT" altLang="it-IT" sz="3200" dirty="0">
              <a:latin typeface="Century Gothic" panose="020B0502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xmlns="" id="{7A5EAA98-BAAC-0642-A53B-8D498EA565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70319" y="3397566"/>
            <a:ext cx="7451361" cy="1507407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it-IT" sz="1600" dirty="0">
                <a:latin typeface="Century Gothic"/>
                <a:cs typeface="Century Gothic"/>
              </a:rPr>
              <a:t>Francesco Primo Vaccari</a:t>
            </a:r>
          </a:p>
          <a:p>
            <a:pPr algn="l">
              <a:defRPr/>
            </a:pPr>
            <a:endParaRPr lang="it-IT" sz="1400" dirty="0">
              <a:latin typeface="Century Gothic"/>
              <a:cs typeface="Century Gothic"/>
            </a:endParaRPr>
          </a:p>
          <a:p>
            <a:pPr algn="just">
              <a:defRPr/>
            </a:pPr>
            <a:r>
              <a:rPr lang="en-GB" sz="1200" dirty="0">
                <a:latin typeface="Century Gothic"/>
                <a:cs typeface="Century Gothic"/>
              </a:rPr>
              <a:t>Francesco.Vaccari@ibe.cnr.it				</a:t>
            </a:r>
            <a:r>
              <a:rPr lang="en-GB" sz="1200" dirty="0" err="1">
                <a:latin typeface="Century Gothic"/>
                <a:cs typeface="Century Gothic"/>
              </a:rPr>
              <a:t>F.Vaccari@ichar.org</a:t>
            </a:r>
            <a:endParaRPr lang="en-GB" sz="1200" dirty="0">
              <a:latin typeface="Century Gothic"/>
              <a:cs typeface="Century Gothic"/>
            </a:endParaRPr>
          </a:p>
          <a:p>
            <a:pPr algn="just">
              <a:defRPr/>
            </a:pPr>
            <a:endParaRPr lang="en-GB" sz="1800" dirty="0">
              <a:solidFill>
                <a:schemeClr val="tx1">
                  <a:lumMod val="65000"/>
                  <a:lumOff val="35000"/>
                </a:schemeClr>
              </a:solidFill>
              <a:latin typeface="Century Gothic"/>
              <a:cs typeface="Century Gothic"/>
            </a:endParaRPr>
          </a:p>
          <a:p>
            <a:pPr algn="just">
              <a:defRPr/>
            </a:pPr>
            <a:endParaRPr lang="en-GB" sz="1200" dirty="0">
              <a:latin typeface="Century Gothic"/>
              <a:cs typeface="Century Gothic"/>
            </a:endParaRPr>
          </a:p>
          <a:p>
            <a:pPr algn="l">
              <a:defRPr/>
            </a:pPr>
            <a:endParaRPr lang="en-GB" sz="1400" dirty="0">
              <a:latin typeface="Century Gothic"/>
              <a:cs typeface="Century Gothic"/>
            </a:endParaRPr>
          </a:p>
          <a:p>
            <a:pPr algn="l">
              <a:defRPr/>
            </a:pPr>
            <a:endParaRPr lang="it-IT" sz="1800" dirty="0">
              <a:solidFill>
                <a:schemeClr val="tx1">
                  <a:lumMod val="65000"/>
                  <a:lumOff val="35000"/>
                </a:schemeClr>
              </a:solidFill>
              <a:latin typeface="Century Gothic"/>
              <a:cs typeface="Century Gothic"/>
            </a:endParaRPr>
          </a:p>
        </p:txBody>
      </p:sp>
      <p:sp>
        <p:nvSpPr>
          <p:cNvPr id="14341" name="CasellaDiTesto 12">
            <a:extLst>
              <a:ext uri="{FF2B5EF4-FFF2-40B4-BE49-F238E27FC236}">
                <a16:creationId xmlns:a16="http://schemas.microsoft.com/office/drawing/2014/main" xmlns="" id="{AD39A7D0-1BC7-0746-8FF4-19F3AD7566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20066" y="566738"/>
            <a:ext cx="64793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it-IT" altLang="it-IT" sz="1100" dirty="0">
                <a:solidFill>
                  <a:srgbClr val="FFFFFF"/>
                </a:solidFill>
                <a:latin typeface="Century Gothic" panose="020B0502020202020204" pitchFamily="34" charset="0"/>
              </a:rPr>
              <a:t>Milano</a:t>
            </a:r>
          </a:p>
        </p:txBody>
      </p:sp>
      <p:sp>
        <p:nvSpPr>
          <p:cNvPr id="14342" name="Rettangolo 13">
            <a:extLst>
              <a:ext uri="{FF2B5EF4-FFF2-40B4-BE49-F238E27FC236}">
                <a16:creationId xmlns:a16="http://schemas.microsoft.com/office/drawing/2014/main" xmlns="" id="{74F8F802-7AFF-614E-A32E-0F89B9CEC1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0" y="3105150"/>
            <a:ext cx="457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it-IT" sz="1800">
              <a:latin typeface="Arial" panose="020B0604020202020204" pitchFamily="34" charset="0"/>
            </a:endParaRPr>
          </a:p>
        </p:txBody>
      </p:sp>
      <p:sp>
        <p:nvSpPr>
          <p:cNvPr id="14343" name="Rettangolo 14">
            <a:extLst>
              <a:ext uri="{FF2B5EF4-FFF2-40B4-BE49-F238E27FC236}">
                <a16:creationId xmlns:a16="http://schemas.microsoft.com/office/drawing/2014/main" xmlns="" id="{9F70D030-481C-1549-8F39-BB76063A57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44452" y="17463"/>
            <a:ext cx="1723549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it-IT" altLang="it-IT" sz="1100" dirty="0">
                <a:solidFill>
                  <a:schemeClr val="bg1"/>
                </a:solidFill>
                <a:latin typeface="Century Gothic" panose="020B0502020202020204" pitchFamily="34" charset="0"/>
              </a:rPr>
              <a:t>Scuola di Biochar 2019</a:t>
            </a:r>
          </a:p>
        </p:txBody>
      </p:sp>
      <p:sp>
        <p:nvSpPr>
          <p:cNvPr id="14344" name="Rettangolo 15">
            <a:extLst>
              <a:ext uri="{FF2B5EF4-FFF2-40B4-BE49-F238E27FC236}">
                <a16:creationId xmlns:a16="http://schemas.microsoft.com/office/drawing/2014/main" xmlns="" id="{1C8E3F42-E5DD-8B47-A3E2-306A31D849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94896" y="325438"/>
            <a:ext cx="127310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it-IT" altLang="it-IT" sz="1100" dirty="0">
                <a:solidFill>
                  <a:srgbClr val="FFFFFF"/>
                </a:solidFill>
                <a:latin typeface="Century Gothic" panose="020B0502020202020204" pitchFamily="34" charset="0"/>
              </a:rPr>
              <a:t>10 Ottobre 2019</a:t>
            </a:r>
          </a:p>
        </p:txBody>
      </p:sp>
      <p:pic>
        <p:nvPicPr>
          <p:cNvPr id="10" name="Immagine 3" descr="logo_small_png.png">
            <a:extLst>
              <a:ext uri="{FF2B5EF4-FFF2-40B4-BE49-F238E27FC236}">
                <a16:creationId xmlns:a16="http://schemas.microsoft.com/office/drawing/2014/main" xmlns="" id="{26FF7D03-1867-A14E-9A38-6079F6A908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1601" y="4784678"/>
            <a:ext cx="765603" cy="788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magine 1" descr="download (3).png">
            <a:extLst>
              <a:ext uri="{FF2B5EF4-FFF2-40B4-BE49-F238E27FC236}">
                <a16:creationId xmlns:a16="http://schemas.microsoft.com/office/drawing/2014/main" xmlns="" id="{1108113B-C7DC-B7AD-B604-438F38A7A0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6704" y="4784678"/>
            <a:ext cx="993296" cy="853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76544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1251</TotalTime>
  <Words>533</Words>
  <Application>Microsoft Macintosh PowerPoint</Application>
  <PresentationFormat>Personalizzato</PresentationFormat>
  <Paragraphs>86</Paragraphs>
  <Slides>9</Slides>
  <Notes>1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9</vt:i4>
      </vt:variant>
    </vt:vector>
  </HeadingPairs>
  <TitlesOfParts>
    <vt:vector size="11" baseType="lpstr">
      <vt:lpstr>Tema di Office</vt:lpstr>
      <vt:lpstr>Documento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Grazie per l’attenzione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Microsoft Office User</dc:creator>
  <cp:lastModifiedBy>Francesco Primo Vaccari</cp:lastModifiedBy>
  <cp:revision>81</cp:revision>
  <dcterms:created xsi:type="dcterms:W3CDTF">2022-12-05T13:16:19Z</dcterms:created>
  <dcterms:modified xsi:type="dcterms:W3CDTF">2023-10-27T08:23:01Z</dcterms:modified>
</cp:coreProperties>
</file>